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271" r:id="rId15"/>
    <p:sldId id="272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8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교육위원회</a:t>
            </a:r>
            <a:endParaRPr lang="ko-KR" altLang="en-US" sz="8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z="4000" dirty="0" smtClean="0"/>
              <a:t>합동 워크샵 회의 내용</a:t>
            </a:r>
            <a:endParaRPr lang="en-US" altLang="ko-KR" sz="4000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61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강사 자격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sz="3200" dirty="0" smtClean="0"/>
              <a:t> </a:t>
            </a:r>
            <a:r>
              <a:rPr lang="ko-KR" altLang="en-US" sz="3200" dirty="0" smtClean="0"/>
              <a:t>강사 유지</a:t>
            </a:r>
            <a:endParaRPr lang="en-US" altLang="ko-KR" sz="3200" dirty="0" smtClean="0"/>
          </a:p>
          <a:p>
            <a:r>
              <a:rPr lang="ko-KR" altLang="en-US" sz="3200" dirty="0" smtClean="0"/>
              <a:t>최근 </a:t>
            </a:r>
            <a:r>
              <a:rPr lang="en-US" altLang="ko-KR" sz="3200" dirty="0" smtClean="0"/>
              <a:t>2</a:t>
            </a:r>
            <a:r>
              <a:rPr lang="ko-KR" altLang="en-US" sz="3200" dirty="0" smtClean="0"/>
              <a:t>년간 교육 및 보수교육을 받아야 함 </a:t>
            </a:r>
            <a:endParaRPr lang="en-US" altLang="ko-KR" sz="3200" dirty="0" smtClean="0"/>
          </a:p>
          <a:p>
            <a:pPr marL="0" indent="0">
              <a:buNone/>
            </a:pPr>
            <a:r>
              <a:rPr lang="en-US" altLang="ko-KR" sz="3200" dirty="0" smtClean="0"/>
              <a:t>   </a:t>
            </a:r>
            <a:r>
              <a:rPr lang="ko-KR" altLang="en-US" sz="3200" dirty="0" smtClean="0"/>
              <a:t>교육 및 보수교육을 받지 아니한 강사는 자격정지</a:t>
            </a:r>
            <a:endParaRPr lang="en-US" altLang="ko-KR" sz="3200" dirty="0" smtClean="0"/>
          </a:p>
        </p:txBody>
      </p:sp>
    </p:spTree>
    <p:extLst>
      <p:ext uri="{BB962C8B-B14F-4D97-AF65-F5344CB8AC3E}">
        <p14:creationId xmlns:p14="http://schemas.microsoft.com/office/powerpoint/2010/main" val="2049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강사 </a:t>
            </a:r>
            <a:r>
              <a:rPr lang="en-US" altLang="ko-KR" dirty="0" smtClean="0"/>
              <a:t>Level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참여도</a:t>
            </a:r>
            <a:endParaRPr lang="en-US" altLang="ko-KR" dirty="0" smtClean="0"/>
          </a:p>
          <a:p>
            <a:r>
              <a:rPr lang="ko-KR" altLang="en-US" dirty="0" smtClean="0"/>
              <a:t>강의 횟수</a:t>
            </a:r>
            <a:endParaRPr lang="en-US" altLang="ko-KR" dirty="0" smtClean="0"/>
          </a:p>
          <a:p>
            <a:r>
              <a:rPr lang="ko-KR" altLang="en-US" dirty="0" smtClean="0"/>
              <a:t>지도 능력</a:t>
            </a:r>
            <a:endParaRPr lang="en-US" altLang="ko-KR" dirty="0" smtClean="0"/>
          </a:p>
          <a:p>
            <a:r>
              <a:rPr lang="ko-KR" altLang="en-US" dirty="0" smtClean="0"/>
              <a:t>강사 연차 </a:t>
            </a:r>
            <a:endParaRPr lang="en-US" altLang="ko-KR" dirty="0" smtClean="0"/>
          </a:p>
          <a:p>
            <a:r>
              <a:rPr lang="ko-KR" altLang="en-US" dirty="0" err="1" smtClean="0"/>
              <a:t>옐로</a:t>
            </a:r>
            <a:r>
              <a:rPr lang="en-US" altLang="ko-KR" dirty="0" smtClean="0"/>
              <a:t>(LV1) </a:t>
            </a:r>
            <a:r>
              <a:rPr lang="ko-KR" altLang="en-US" dirty="0" smtClean="0"/>
              <a:t> 그린</a:t>
            </a:r>
            <a:r>
              <a:rPr lang="en-US" altLang="ko-KR" dirty="0" smtClean="0"/>
              <a:t>(LV2) </a:t>
            </a:r>
            <a:r>
              <a:rPr lang="ko-KR" altLang="en-US" dirty="0" smtClean="0"/>
              <a:t> 블루</a:t>
            </a:r>
            <a:r>
              <a:rPr lang="en-US" altLang="ko-KR" dirty="0" smtClean="0"/>
              <a:t>(LV3)</a:t>
            </a:r>
            <a:r>
              <a:rPr lang="ko-KR" altLang="en-US" dirty="0" smtClean="0"/>
              <a:t> 레드</a:t>
            </a:r>
            <a:r>
              <a:rPr lang="en-US" altLang="ko-KR" dirty="0" smtClean="0"/>
              <a:t>(LV4)</a:t>
            </a:r>
          </a:p>
        </p:txBody>
      </p:sp>
    </p:spTree>
    <p:extLst>
      <p:ext uri="{BB962C8B-B14F-4D97-AF65-F5344CB8AC3E}">
        <p14:creationId xmlns:p14="http://schemas.microsoft.com/office/powerpoint/2010/main" val="4936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강사 파견 교육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산림 </a:t>
            </a:r>
            <a:r>
              <a:rPr lang="ko-KR" altLang="en-US" smtClean="0"/>
              <a:t>항공본부 구조대 </a:t>
            </a:r>
            <a:r>
              <a:rPr lang="ko-KR" altLang="en-US" dirty="0" smtClean="0"/>
              <a:t>교육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항공구조대 </a:t>
            </a:r>
            <a:r>
              <a:rPr lang="ko-KR" altLang="en-US" dirty="0" smtClean="0"/>
              <a:t>대원 </a:t>
            </a:r>
            <a:r>
              <a:rPr lang="en-US" altLang="ko-KR" dirty="0" smtClean="0"/>
              <a:t>20</a:t>
            </a:r>
            <a:r>
              <a:rPr lang="ko-KR" altLang="en-US" dirty="0" smtClean="0"/>
              <a:t>명  강사 </a:t>
            </a:r>
            <a:r>
              <a:rPr lang="en-US" altLang="ko-KR" dirty="0" smtClean="0"/>
              <a:t>5</a:t>
            </a:r>
            <a:r>
              <a:rPr lang="ko-KR" altLang="en-US" dirty="0" smtClean="0"/>
              <a:t>명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제주도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r>
              <a:rPr lang="ko-KR" altLang="en-US" dirty="0" err="1" smtClean="0"/>
              <a:t>경북전문대</a:t>
            </a:r>
            <a:r>
              <a:rPr lang="ko-KR" altLang="en-US" dirty="0" smtClean="0"/>
              <a:t> 교육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경찰 행정학과 학생 대상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1  </a:t>
            </a:r>
            <a:r>
              <a:rPr lang="ko-KR" altLang="en-US" dirty="0" smtClean="0"/>
              <a:t>수색 구조 기초과정  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이론 </a:t>
            </a:r>
            <a:r>
              <a:rPr lang="en-US" altLang="ko-KR" dirty="0" smtClean="0"/>
              <a:t>,</a:t>
            </a:r>
            <a:r>
              <a:rPr lang="ko-KR" altLang="en-US" dirty="0" smtClean="0"/>
              <a:t>실기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dirty="0" smtClean="0"/>
              <a:t>2  </a:t>
            </a:r>
            <a:r>
              <a:rPr lang="ko-KR" altLang="en-US" dirty="0" smtClean="0"/>
              <a:t>산악 구조 기초과정  </a:t>
            </a:r>
            <a:r>
              <a:rPr lang="en-US" altLang="ko-KR" dirty="0" smtClean="0"/>
              <a:t>(</a:t>
            </a:r>
            <a:r>
              <a:rPr lang="ko-KR" altLang="en-US" dirty="0" smtClean="0"/>
              <a:t>매듭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확보지점</a:t>
            </a:r>
            <a:r>
              <a:rPr lang="en-US" altLang="ko-KR" dirty="0" smtClean="0"/>
              <a:t>,</a:t>
            </a:r>
            <a:r>
              <a:rPr lang="ko-KR" altLang="en-US" dirty="0"/>
              <a:t>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º</a:t>
            </a:r>
            <a:r>
              <a:rPr lang="ko-KR" altLang="en-US" dirty="0" smtClean="0"/>
              <a:t>하강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6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92505"/>
              </p:ext>
            </p:extLst>
          </p:nvPr>
        </p:nvGraphicFramePr>
        <p:xfrm>
          <a:off x="1658984" y="731523"/>
          <a:ext cx="9143999" cy="5421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4962">
                  <a:extLst>
                    <a:ext uri="{9D8B030D-6E8A-4147-A177-3AD203B41FA5}">
                      <a16:colId xmlns="" xmlns:a16="http://schemas.microsoft.com/office/drawing/2014/main" val="2606963545"/>
                    </a:ext>
                  </a:extLst>
                </a:gridCol>
                <a:gridCol w="2149575">
                  <a:extLst>
                    <a:ext uri="{9D8B030D-6E8A-4147-A177-3AD203B41FA5}">
                      <a16:colId xmlns="" xmlns:a16="http://schemas.microsoft.com/office/drawing/2014/main" val="4023607545"/>
                    </a:ext>
                  </a:extLst>
                </a:gridCol>
                <a:gridCol w="1024962">
                  <a:extLst>
                    <a:ext uri="{9D8B030D-6E8A-4147-A177-3AD203B41FA5}">
                      <a16:colId xmlns="" xmlns:a16="http://schemas.microsoft.com/office/drawing/2014/main" val="4290870645"/>
                    </a:ext>
                  </a:extLst>
                </a:gridCol>
                <a:gridCol w="1385599">
                  <a:extLst>
                    <a:ext uri="{9D8B030D-6E8A-4147-A177-3AD203B41FA5}">
                      <a16:colId xmlns="" xmlns:a16="http://schemas.microsoft.com/office/drawing/2014/main" val="3177995496"/>
                    </a:ext>
                  </a:extLst>
                </a:gridCol>
                <a:gridCol w="1921806">
                  <a:extLst>
                    <a:ext uri="{9D8B030D-6E8A-4147-A177-3AD203B41FA5}">
                      <a16:colId xmlns="" xmlns:a16="http://schemas.microsoft.com/office/drawing/2014/main" val="2100273536"/>
                    </a:ext>
                  </a:extLst>
                </a:gridCol>
                <a:gridCol w="1637095">
                  <a:extLst>
                    <a:ext uri="{9D8B030D-6E8A-4147-A177-3AD203B41FA5}">
                      <a16:colId xmlns="" xmlns:a16="http://schemas.microsoft.com/office/drawing/2014/main" val="3389248451"/>
                    </a:ext>
                  </a:extLst>
                </a:gridCol>
              </a:tblGrid>
              <a:tr h="464191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u="none" strike="noStrike" dirty="0" err="1">
                          <a:effectLst/>
                        </a:rPr>
                        <a:t>구입장비</a:t>
                      </a:r>
                      <a:r>
                        <a:rPr lang="ko-KR" altLang="en-US" sz="1400" u="none" strike="noStrike" dirty="0">
                          <a:effectLst/>
                        </a:rPr>
                        <a:t> 예상 목록 </a:t>
                      </a:r>
                      <a:r>
                        <a:rPr lang="en-US" altLang="ko-KR" sz="1400" u="none" strike="noStrike" dirty="0" smtClean="0">
                          <a:effectLst/>
                        </a:rPr>
                        <a:t>(</a:t>
                      </a:r>
                      <a:r>
                        <a:rPr lang="ko-KR" altLang="en-US" sz="1400" u="none" strike="noStrike" dirty="0" err="1" smtClean="0">
                          <a:effectLst/>
                        </a:rPr>
                        <a:t>예상금액</a:t>
                      </a:r>
                      <a:r>
                        <a:rPr lang="ko-KR" altLang="en-US" sz="1400" u="none" strike="noStrike" dirty="0" smtClean="0">
                          <a:effectLst/>
                        </a:rPr>
                        <a:t>  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\</a:t>
                      </a:r>
                      <a:r>
                        <a:rPr lang="en-US" altLang="ko-K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15,000,000)</a:t>
                      </a:r>
                      <a:endParaRPr lang="ko-KR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6046886"/>
                  </a:ext>
                </a:extLst>
              </a:tr>
              <a:tr h="4807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구분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품목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수량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단위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필요 유무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비고 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16872617"/>
                  </a:ext>
                </a:extLst>
              </a:tr>
              <a:tr h="4476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스테틱 로프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동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44675809"/>
                  </a:ext>
                </a:extLst>
              </a:tr>
              <a:tr h="4476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다이나믹로프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동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불필요</a:t>
                      </a:r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각지대 장비사용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92902282"/>
                  </a:ext>
                </a:extLst>
              </a:tr>
              <a:tr h="4476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쿠테나이 도르레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49403890"/>
                  </a:ext>
                </a:extLst>
              </a:tr>
              <a:tr h="4476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엠포스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96731302"/>
                  </a:ext>
                </a:extLst>
              </a:tr>
              <a:tr h="4476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행거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4731192"/>
                  </a:ext>
                </a:extLst>
              </a:tr>
              <a:tr h="4476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스위벨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32533782"/>
                  </a:ext>
                </a:extLst>
              </a:tr>
              <a:tr h="4476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테이프슬링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88092920"/>
                  </a:ext>
                </a:extLst>
              </a:tr>
              <a:tr h="4476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아즈텍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세트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88976096"/>
                  </a:ext>
                </a:extLst>
              </a:tr>
              <a:tr h="4476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9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푸르직 레스큐 도르래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84891153"/>
                  </a:ext>
                </a:extLst>
              </a:tr>
              <a:tr h="4476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레스큐도르래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10025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4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84035"/>
              </p:ext>
            </p:extLst>
          </p:nvPr>
        </p:nvGraphicFramePr>
        <p:xfrm>
          <a:off x="1606731" y="744585"/>
          <a:ext cx="8817429" cy="539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8357">
                  <a:extLst>
                    <a:ext uri="{9D8B030D-6E8A-4147-A177-3AD203B41FA5}">
                      <a16:colId xmlns="" xmlns:a16="http://schemas.microsoft.com/office/drawing/2014/main" val="1002737327"/>
                    </a:ext>
                  </a:extLst>
                </a:gridCol>
                <a:gridCol w="2072805">
                  <a:extLst>
                    <a:ext uri="{9D8B030D-6E8A-4147-A177-3AD203B41FA5}">
                      <a16:colId xmlns="" xmlns:a16="http://schemas.microsoft.com/office/drawing/2014/main" val="1888414961"/>
                    </a:ext>
                  </a:extLst>
                </a:gridCol>
                <a:gridCol w="988357">
                  <a:extLst>
                    <a:ext uri="{9D8B030D-6E8A-4147-A177-3AD203B41FA5}">
                      <a16:colId xmlns="" xmlns:a16="http://schemas.microsoft.com/office/drawing/2014/main" val="1317285942"/>
                    </a:ext>
                  </a:extLst>
                </a:gridCol>
                <a:gridCol w="1336114">
                  <a:extLst>
                    <a:ext uri="{9D8B030D-6E8A-4147-A177-3AD203B41FA5}">
                      <a16:colId xmlns="" xmlns:a16="http://schemas.microsoft.com/office/drawing/2014/main" val="3068468005"/>
                    </a:ext>
                  </a:extLst>
                </a:gridCol>
                <a:gridCol w="1853170">
                  <a:extLst>
                    <a:ext uri="{9D8B030D-6E8A-4147-A177-3AD203B41FA5}">
                      <a16:colId xmlns="" xmlns:a16="http://schemas.microsoft.com/office/drawing/2014/main" val="2272170948"/>
                    </a:ext>
                  </a:extLst>
                </a:gridCol>
                <a:gridCol w="1578626">
                  <a:extLst>
                    <a:ext uri="{9D8B030D-6E8A-4147-A177-3AD203B41FA5}">
                      <a16:colId xmlns="" xmlns:a16="http://schemas.microsoft.com/office/drawing/2014/main" val="4043782359"/>
                    </a:ext>
                  </a:extLst>
                </a:gridCol>
              </a:tblGrid>
              <a:tr h="53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트윈도르래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19385812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12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텐덤 푸르직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48306872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잠금 카라비너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92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77903345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바텍 슬링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불필요</a:t>
                      </a:r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개인장비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30747654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픽오프 스트랩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개인장비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77517366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보조로프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불필요</a:t>
                      </a:r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14043889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리깅플레이트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577898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들것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불필요</a:t>
                      </a:r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각지대 장비사용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71985766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19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튜브하강기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불필요</a:t>
                      </a:r>
                      <a:endParaRPr lang="ko-KR" altLang="en-US" sz="1100" b="0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개인장비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78916004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에디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12021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7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679977"/>
              </p:ext>
            </p:extLst>
          </p:nvPr>
        </p:nvGraphicFramePr>
        <p:xfrm>
          <a:off x="1606731" y="757643"/>
          <a:ext cx="9261566" cy="5342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8141">
                  <a:extLst>
                    <a:ext uri="{9D8B030D-6E8A-4147-A177-3AD203B41FA5}">
                      <a16:colId xmlns="" xmlns:a16="http://schemas.microsoft.com/office/drawing/2014/main" val="863770112"/>
                    </a:ext>
                  </a:extLst>
                </a:gridCol>
                <a:gridCol w="2177213">
                  <a:extLst>
                    <a:ext uri="{9D8B030D-6E8A-4147-A177-3AD203B41FA5}">
                      <a16:colId xmlns="" xmlns:a16="http://schemas.microsoft.com/office/drawing/2014/main" val="1897293288"/>
                    </a:ext>
                  </a:extLst>
                </a:gridCol>
                <a:gridCol w="1038141">
                  <a:extLst>
                    <a:ext uri="{9D8B030D-6E8A-4147-A177-3AD203B41FA5}">
                      <a16:colId xmlns="" xmlns:a16="http://schemas.microsoft.com/office/drawing/2014/main" val="1452269488"/>
                    </a:ext>
                  </a:extLst>
                </a:gridCol>
                <a:gridCol w="1403414">
                  <a:extLst>
                    <a:ext uri="{9D8B030D-6E8A-4147-A177-3AD203B41FA5}">
                      <a16:colId xmlns="" xmlns:a16="http://schemas.microsoft.com/office/drawing/2014/main" val="3406452399"/>
                    </a:ext>
                  </a:extLst>
                </a:gridCol>
                <a:gridCol w="1946515">
                  <a:extLst>
                    <a:ext uri="{9D8B030D-6E8A-4147-A177-3AD203B41FA5}">
                      <a16:colId xmlns="" xmlns:a16="http://schemas.microsoft.com/office/drawing/2014/main" val="290297422"/>
                    </a:ext>
                  </a:extLst>
                </a:gridCol>
                <a:gridCol w="1658142">
                  <a:extLst>
                    <a:ext uri="{9D8B030D-6E8A-4147-A177-3AD203B41FA5}">
                      <a16:colId xmlns="" xmlns:a16="http://schemas.microsoft.com/office/drawing/2014/main" val="3896554914"/>
                    </a:ext>
                  </a:extLst>
                </a:gridCol>
              </a:tblGrid>
              <a:tr h="534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아이디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43026302"/>
                  </a:ext>
                </a:extLst>
              </a:tr>
              <a:tr h="534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MPD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0666011"/>
                  </a:ext>
                </a:extLst>
              </a:tr>
              <a:tr h="534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아리조나 보텍스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셋트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98788992"/>
                  </a:ext>
                </a:extLst>
              </a:tr>
              <a:tr h="534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빔 프로젝터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52818783"/>
                  </a:ext>
                </a:extLst>
              </a:tr>
              <a:tr h="534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스크린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84743026"/>
                  </a:ext>
                </a:extLst>
              </a:tr>
              <a:tr h="534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스피커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55142572"/>
                  </a:ext>
                </a:extLst>
              </a:tr>
              <a:tr h="534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노트북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29047341"/>
                  </a:ext>
                </a:extLst>
              </a:tr>
              <a:tr h="534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핀 마이크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75931773"/>
                  </a:ext>
                </a:extLst>
              </a:tr>
              <a:tr h="534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29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프린터기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53836178"/>
                  </a:ext>
                </a:extLst>
              </a:tr>
              <a:tr h="534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교육위원회 장비차량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구입필요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 dirty="0">
                          <a:effectLst/>
                        </a:rPr>
                        <a:t>2</a:t>
                      </a:r>
                      <a:r>
                        <a:rPr lang="ko-KR" altLang="en-US" sz="1100" u="none" strike="noStrike" dirty="0">
                          <a:effectLst/>
                        </a:rPr>
                        <a:t>벤</a:t>
                      </a:r>
                      <a:r>
                        <a:rPr lang="en-US" altLang="ko-KR" sz="1100" u="none" strike="noStrike" dirty="0">
                          <a:effectLst/>
                        </a:rPr>
                        <a:t>or 3</a:t>
                      </a:r>
                      <a:r>
                        <a:rPr lang="ko-KR" altLang="en-US" sz="1100" u="none" strike="noStrike" dirty="0">
                          <a:effectLst/>
                        </a:rPr>
                        <a:t>벤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3230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4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32" y="2191404"/>
            <a:ext cx="959593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700809"/>
            <a:ext cx="109728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 smtClean="0">
                <a:latin typeface="+mj-ea"/>
                <a:ea typeface="+mj-ea"/>
              </a:rPr>
              <a:t>  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 smtClean="0">
                <a:latin typeface="+mj-ea"/>
                <a:ea typeface="+mj-ea"/>
              </a:rPr>
              <a:t>위 원 장 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강성규 이사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부위원장 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김승호이사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err="1" smtClean="0">
                <a:latin typeface="+mj-ea"/>
                <a:ea typeface="+mj-ea"/>
              </a:rPr>
              <a:t>권아섬이사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위     원</a:t>
            </a:r>
            <a:r>
              <a:rPr lang="en-US" altLang="ko-KR" dirty="0" smtClean="0">
                <a:latin typeface="+mj-ea"/>
                <a:ea typeface="+mj-ea"/>
              </a:rPr>
              <a:t>  : </a:t>
            </a:r>
            <a:r>
              <a:rPr lang="ko-KR" altLang="en-US" dirty="0" smtClean="0">
                <a:latin typeface="+mj-ea"/>
                <a:ea typeface="+mj-ea"/>
              </a:rPr>
              <a:t>천준민강사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이영호강사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김정훈강사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김미경강사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여병은강사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            </a:t>
            </a:r>
            <a:r>
              <a:rPr lang="ko-KR" altLang="en-US" dirty="0" err="1" smtClean="0">
                <a:latin typeface="+mj-ea"/>
                <a:ea typeface="+mj-ea"/>
              </a:rPr>
              <a:t>정봉교강사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변준기강사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2" y="901521"/>
            <a:ext cx="9601196" cy="476518"/>
          </a:xfrm>
        </p:spPr>
        <p:txBody>
          <a:bodyPr>
            <a:noAutofit/>
          </a:bodyPr>
          <a:lstStyle/>
          <a:p>
            <a:r>
              <a:rPr lang="ko-KR" altLang="en-US" sz="3600" dirty="0" smtClean="0"/>
              <a:t>교</a:t>
            </a:r>
            <a:r>
              <a:rPr lang="ko-KR" altLang="en-US" sz="3600" dirty="0"/>
              <a:t>육</a:t>
            </a:r>
            <a:r>
              <a:rPr lang="ko-KR" altLang="en-US" sz="3600" dirty="0" smtClean="0"/>
              <a:t>위원회 명단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545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1" y="812011"/>
            <a:ext cx="9601196" cy="1303867"/>
          </a:xfrm>
        </p:spPr>
        <p:txBody>
          <a:bodyPr/>
          <a:lstStyle/>
          <a:p>
            <a:r>
              <a:rPr lang="ko-KR" altLang="en-US" dirty="0" err="1" smtClean="0"/>
              <a:t>권역별</a:t>
            </a:r>
            <a:r>
              <a:rPr lang="ko-KR" altLang="en-US" dirty="0" smtClean="0"/>
              <a:t> 교육 프로그램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56166" y="3019647"/>
            <a:ext cx="10079665" cy="2941282"/>
          </a:xfrm>
        </p:spPr>
        <p:txBody>
          <a:bodyPr>
            <a:normAutofit lnSpcReduction="10000"/>
          </a:bodyPr>
          <a:lstStyle/>
          <a:p>
            <a:r>
              <a:rPr lang="ko-KR" altLang="en-US" sz="2600" dirty="0" smtClean="0"/>
              <a:t>신입 대원 의 이해 능력 </a:t>
            </a:r>
            <a:r>
              <a:rPr lang="ko-KR" altLang="en-US" sz="2600" dirty="0"/>
              <a:t>부족으로 인한 </a:t>
            </a:r>
            <a:r>
              <a:rPr lang="ko-KR" altLang="en-US" sz="2600" dirty="0" smtClean="0"/>
              <a:t>교육 진행이 </a:t>
            </a:r>
            <a:r>
              <a:rPr lang="ko-KR" altLang="en-US" sz="2600" dirty="0"/>
              <a:t>불가능한 상태 </a:t>
            </a:r>
          </a:p>
          <a:p>
            <a:r>
              <a:rPr lang="ko-KR" altLang="en-US" sz="2600" dirty="0"/>
              <a:t>각 지역 대에 기본 교육을 필수로 실시한 후 협회 보수교육을 참여토록 유도</a:t>
            </a:r>
          </a:p>
          <a:p>
            <a:r>
              <a:rPr lang="ko-KR" altLang="en-US" sz="2600" dirty="0" smtClean="0"/>
              <a:t>각 </a:t>
            </a:r>
            <a:r>
              <a:rPr lang="ko-KR" altLang="en-US" sz="2600" dirty="0"/>
              <a:t>대원의 기초 교육 평가를 실시하여</a:t>
            </a:r>
            <a:r>
              <a:rPr lang="en-US" altLang="ko-KR" sz="2600" dirty="0"/>
              <a:t>, </a:t>
            </a:r>
            <a:r>
              <a:rPr lang="ko-KR" altLang="en-US" sz="2600" dirty="0"/>
              <a:t>요구하는 기초 이수를 못하는 대원은 </a:t>
            </a:r>
            <a:r>
              <a:rPr lang="ko-KR" altLang="en-US" sz="2600" dirty="0" smtClean="0"/>
              <a:t> 배제하여</a:t>
            </a:r>
            <a:r>
              <a:rPr lang="en-US" altLang="ko-KR" sz="2600" dirty="0"/>
              <a:t>, </a:t>
            </a:r>
            <a:r>
              <a:rPr lang="ko-KR" altLang="en-US" sz="2600" dirty="0"/>
              <a:t>구조 </a:t>
            </a:r>
            <a:r>
              <a:rPr lang="ko-KR" altLang="en-US" sz="2600" dirty="0" smtClean="0"/>
              <a:t>협회 교육은 </a:t>
            </a:r>
            <a:r>
              <a:rPr lang="ko-KR" altLang="en-US" sz="2600" dirty="0"/>
              <a:t>수준급 교육을 하도록 </a:t>
            </a:r>
            <a:r>
              <a:rPr lang="ko-KR" altLang="en-US" sz="2600" dirty="0" smtClean="0"/>
              <a:t>함</a:t>
            </a:r>
            <a:endParaRPr lang="en-US" altLang="ko-KR" sz="2600" dirty="0" smtClean="0"/>
          </a:p>
          <a:p>
            <a:r>
              <a:rPr lang="ko-KR" altLang="en-US" sz="2600" dirty="0" smtClean="0"/>
              <a:t>협회 구조 프로그램은 팀 구조를 </a:t>
            </a:r>
            <a:r>
              <a:rPr lang="ko-KR" altLang="en-US" sz="2600" dirty="0"/>
              <a:t>주력으로 </a:t>
            </a:r>
            <a:r>
              <a:rPr lang="ko-KR" altLang="en-US" sz="2600" dirty="0" smtClean="0"/>
              <a:t>하는 </a:t>
            </a:r>
            <a:r>
              <a:rPr lang="ko-KR" altLang="en-US" sz="2600" dirty="0"/>
              <a:t>시스템을 요구</a:t>
            </a:r>
          </a:p>
          <a:p>
            <a:endParaRPr lang="ko-KR" altLang="en-US" sz="26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29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기본 교육이란 </a:t>
            </a:r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b="1" dirty="0" err="1" smtClean="0"/>
              <a:t>매듭법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4</a:t>
            </a:r>
            <a:r>
              <a:rPr lang="ko-KR" altLang="en-US" sz="2800" b="1" dirty="0" smtClean="0"/>
              <a:t>가지 이상 </a:t>
            </a:r>
            <a:endParaRPr lang="en-US" altLang="ko-KR" sz="2800" b="1" dirty="0"/>
          </a:p>
          <a:p>
            <a:r>
              <a:rPr lang="en-US" altLang="ko-KR" sz="2800" b="1" dirty="0" smtClean="0"/>
              <a:t>(8</a:t>
            </a:r>
            <a:r>
              <a:rPr lang="ko-KR" altLang="en-US" sz="2800" b="1" dirty="0" err="1" smtClean="0"/>
              <a:t>자매듭</a:t>
            </a:r>
            <a:r>
              <a:rPr lang="en-US" altLang="ko-KR" sz="2800" b="1" dirty="0" smtClean="0"/>
              <a:t>, </a:t>
            </a:r>
            <a:r>
              <a:rPr lang="ko-KR" altLang="en-US" sz="2800" b="1" dirty="0" err="1" smtClean="0"/>
              <a:t>보울라인</a:t>
            </a:r>
            <a:r>
              <a:rPr lang="en-US" altLang="ko-KR" sz="2800" b="1" dirty="0" smtClean="0"/>
              <a:t>, </a:t>
            </a:r>
            <a:r>
              <a:rPr lang="ko-KR" altLang="en-US" sz="2800" b="1" dirty="0" err="1" smtClean="0"/>
              <a:t>클로브히치</a:t>
            </a:r>
            <a:r>
              <a:rPr lang="en-US" altLang="ko-KR" sz="2800" b="1" dirty="0" smtClean="0"/>
              <a:t>, </a:t>
            </a:r>
            <a:r>
              <a:rPr lang="ko-KR" altLang="en-US" sz="2800" b="1" dirty="0" err="1" smtClean="0"/>
              <a:t>하프클로브히치</a:t>
            </a:r>
            <a:r>
              <a:rPr lang="ko-KR" altLang="en-US" sz="2800" b="1" dirty="0" smtClean="0"/>
              <a:t> 등등</a:t>
            </a:r>
            <a:endParaRPr lang="en-US" altLang="ko-KR" sz="2800" b="1" dirty="0" smtClean="0"/>
          </a:p>
          <a:p>
            <a:r>
              <a:rPr lang="ko-KR" altLang="en-US" sz="2800" b="1" dirty="0" err="1" smtClean="0"/>
              <a:t>어센더를</a:t>
            </a:r>
            <a:r>
              <a:rPr lang="ko-KR" altLang="en-US" sz="2800" b="1" dirty="0" smtClean="0"/>
              <a:t> 이용한 등 하강 </a:t>
            </a:r>
            <a:r>
              <a:rPr lang="en-US" altLang="ko-KR" sz="2800" b="1" dirty="0"/>
              <a:t> </a:t>
            </a:r>
            <a:r>
              <a:rPr lang="en-US" altLang="ko-KR" sz="2800" b="1" dirty="0" smtClean="0"/>
              <a:t>(</a:t>
            </a:r>
            <a:r>
              <a:rPr lang="ko-KR" altLang="en-US" sz="2800" b="1" dirty="0" err="1" smtClean="0"/>
              <a:t>하강중</a:t>
            </a:r>
            <a:r>
              <a:rPr lang="ko-KR" altLang="en-US" sz="2800" b="1" dirty="0" smtClean="0"/>
              <a:t> 정지 포함</a:t>
            </a:r>
            <a:r>
              <a:rPr lang="en-US" altLang="ko-KR" sz="2800" b="1" dirty="0" smtClean="0"/>
              <a:t>)</a:t>
            </a:r>
          </a:p>
          <a:p>
            <a:r>
              <a:rPr lang="ko-KR" altLang="en-US" sz="2800" b="1" dirty="0" smtClean="0"/>
              <a:t>자기 확보 </a:t>
            </a:r>
            <a:endParaRPr lang="en-US" altLang="ko-KR" sz="2800" b="1" dirty="0" smtClean="0"/>
          </a:p>
          <a:p>
            <a:r>
              <a:rPr lang="en-US" altLang="ko-KR" sz="2800" b="1" dirty="0" smtClean="0"/>
              <a:t>** </a:t>
            </a:r>
            <a:r>
              <a:rPr lang="ko-KR" altLang="en-US" sz="2800" b="1" dirty="0" smtClean="0"/>
              <a:t>등산학교 </a:t>
            </a:r>
            <a:r>
              <a:rPr lang="ko-KR" altLang="en-US" sz="2800" b="1" dirty="0" err="1" smtClean="0"/>
              <a:t>기초교육과</a:t>
            </a:r>
            <a:r>
              <a:rPr lang="ko-KR" altLang="en-US" sz="2800" b="1" dirty="0" smtClean="0"/>
              <a:t> 동등한 수준</a:t>
            </a:r>
            <a:r>
              <a:rPr lang="en-US" altLang="ko-KR" sz="2800" b="1" dirty="0" smtClean="0"/>
              <a:t>**</a:t>
            </a:r>
          </a:p>
          <a:p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633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 smtClean="0"/>
              <a:t>2018</a:t>
            </a:r>
            <a:r>
              <a:rPr lang="ko-KR" altLang="en-US" sz="6000" b="1" dirty="0" smtClean="0"/>
              <a:t>년도 훈련계획 </a:t>
            </a:r>
            <a:endParaRPr lang="ko-KR" altLang="en-US" sz="6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1. </a:t>
            </a:r>
            <a:r>
              <a:rPr lang="ko-KR" altLang="en-US" sz="4000" dirty="0" err="1" smtClean="0"/>
              <a:t>권역별</a:t>
            </a:r>
            <a:r>
              <a:rPr lang="ko-KR" altLang="en-US" sz="4000" dirty="0" smtClean="0"/>
              <a:t> 교육</a:t>
            </a:r>
            <a:endParaRPr lang="en-US" altLang="ko-KR" sz="4000" dirty="0" smtClean="0"/>
          </a:p>
          <a:p>
            <a:r>
              <a:rPr lang="ko-KR" altLang="en-US" sz="2800" dirty="0" err="1" smtClean="0"/>
              <a:t>완</a:t>
            </a:r>
            <a:r>
              <a:rPr lang="ko-KR" altLang="en-US" sz="2800" dirty="0" smtClean="0"/>
              <a:t> </a:t>
            </a:r>
            <a:r>
              <a:rPr lang="ko-KR" altLang="en-US" sz="2800" dirty="0" smtClean="0"/>
              <a:t>경사 </a:t>
            </a:r>
            <a:r>
              <a:rPr lang="ko-KR" altLang="en-US" sz="2800" dirty="0" smtClean="0"/>
              <a:t>구조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수직 구조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수색구조 기초과정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4000" dirty="0" smtClean="0">
                <a:solidFill>
                  <a:srgbClr val="FFC000"/>
                </a:solidFill>
              </a:rPr>
              <a:t>  </a:t>
            </a:r>
            <a:r>
              <a:rPr lang="en-US" altLang="ko-KR" sz="4000" dirty="0" smtClean="0">
                <a:solidFill>
                  <a:srgbClr val="00B050"/>
                </a:solidFill>
              </a:rPr>
              <a:t>2.</a:t>
            </a:r>
            <a:r>
              <a:rPr lang="en-US" altLang="ko-KR" sz="4000" dirty="0" smtClean="0">
                <a:solidFill>
                  <a:srgbClr val="00B050"/>
                </a:solidFill>
              </a:rPr>
              <a:t> </a:t>
            </a:r>
            <a:r>
              <a:rPr lang="ko-KR" altLang="en-US" sz="4000" dirty="0" smtClean="0">
                <a:solidFill>
                  <a:srgbClr val="00B050"/>
                </a:solidFill>
              </a:rPr>
              <a:t>심화과정</a:t>
            </a:r>
            <a:endParaRPr lang="en-US" altLang="ko-KR" sz="4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ko-KR" sz="4000" dirty="0" smtClean="0">
                <a:solidFill>
                  <a:srgbClr val="00B050"/>
                </a:solidFill>
              </a:rPr>
              <a:t> </a:t>
            </a:r>
            <a:endParaRPr lang="ko-KR" alt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 </a:t>
            </a:r>
            <a:r>
              <a:rPr lang="ko-KR" altLang="en-US" dirty="0" smtClean="0"/>
              <a:t>완 경사 구조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40~60</a:t>
            </a:r>
            <a:r>
              <a:rPr lang="ko-KR" altLang="en-US" dirty="0" smtClean="0"/>
              <a:t>도 각 완 경사에서 구조 상황 시 사용 되는 방법을 숙지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조별 과제로  여러 회 반복 숙달 방식을 사용함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 개 조를 운용하여 보다 많은 인원이 많은 체험을 통해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 smtClean="0"/>
              <a:t>시스템 이해를 돕도록  노력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90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 </a:t>
            </a:r>
            <a:r>
              <a:rPr lang="ko-KR" altLang="en-US" dirty="0" err="1" smtClean="0"/>
              <a:t>수직구조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60~90</a:t>
            </a:r>
            <a:r>
              <a:rPr lang="ko-KR" altLang="en-US" dirty="0" smtClean="0"/>
              <a:t>도 각 이상의 급경사에서 구조 </a:t>
            </a:r>
            <a:r>
              <a:rPr lang="ko-KR" altLang="en-US" dirty="0" err="1" smtClean="0"/>
              <a:t>상황시</a:t>
            </a:r>
            <a:r>
              <a:rPr lang="ko-KR" altLang="en-US" dirty="0" smtClean="0"/>
              <a:t> 사용되는 방법 숙지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조별 과제로  </a:t>
            </a:r>
            <a:r>
              <a:rPr lang="ko-KR" altLang="en-US" dirty="0" smtClean="0"/>
              <a:t>여러 회 반복 숙달 </a:t>
            </a:r>
            <a:r>
              <a:rPr lang="ko-KR" altLang="en-US" dirty="0"/>
              <a:t>방식을 사용함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</a:t>
            </a:r>
            <a:r>
              <a:rPr lang="ko-KR" altLang="en-US" dirty="0"/>
              <a:t> 개 조를 운용하여 보다 많은 인원이 많은 체험을 통해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시스템 이해를 돕도록  </a:t>
            </a:r>
            <a:r>
              <a:rPr lang="ko-KR" altLang="en-US" dirty="0" smtClean="0"/>
              <a:t>노력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05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3 </a:t>
            </a:r>
            <a:r>
              <a:rPr lang="ko-KR" altLang="en-US" dirty="0"/>
              <a:t>수색구조 </a:t>
            </a:r>
            <a:r>
              <a:rPr lang="ko-KR" altLang="en-US" dirty="0" smtClean="0"/>
              <a:t>기초과정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인 </a:t>
            </a:r>
            <a:r>
              <a:rPr lang="en-US" altLang="ko-KR" dirty="0" smtClean="0"/>
              <a:t>1</a:t>
            </a:r>
            <a:r>
              <a:rPr lang="ko-KR" altLang="en-US" dirty="0" err="1" smtClean="0"/>
              <a:t>조편성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포인트 설정 </a:t>
            </a:r>
            <a:r>
              <a:rPr lang="en-US" altLang="ko-KR" dirty="0" smtClean="0"/>
              <a:t>,  </a:t>
            </a:r>
            <a:r>
              <a:rPr lang="ko-KR" altLang="en-US" dirty="0" smtClean="0"/>
              <a:t>수색 </a:t>
            </a:r>
            <a:r>
              <a:rPr lang="en-US" altLang="ko-KR" dirty="0" smtClean="0"/>
              <a:t>,</a:t>
            </a:r>
            <a:r>
              <a:rPr lang="ko-KR" altLang="en-US" dirty="0" smtClean="0"/>
              <a:t>복귀 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인</a:t>
            </a:r>
            <a:r>
              <a:rPr lang="ko-KR" altLang="en-US" dirty="0" smtClean="0"/>
              <a:t>터벌 출발하여 목표 포인트를 체크 하고 되돌아 오는 방식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9561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 </a:t>
            </a:r>
            <a:r>
              <a:rPr lang="ko-KR" altLang="en-US" dirty="0" smtClean="0"/>
              <a:t>심화과정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구조협회</a:t>
            </a:r>
            <a:r>
              <a:rPr lang="ko-KR" altLang="en-US" dirty="0" smtClean="0"/>
              <a:t> 기본 과정을 모두 이수하고 숙지한 상태에서 보다 심도 높은 구조 활용법을 교육함</a:t>
            </a:r>
            <a:endParaRPr lang="en-US" altLang="ko-KR" dirty="0" smtClean="0"/>
          </a:p>
          <a:p>
            <a:r>
              <a:rPr lang="en-US" altLang="ko-KR" dirty="0" smtClean="0"/>
              <a:t>1 High Angle</a:t>
            </a:r>
          </a:p>
          <a:p>
            <a:r>
              <a:rPr lang="ko-KR" altLang="en-US" dirty="0" err="1" smtClean="0"/>
              <a:t>계곡구조중</a:t>
            </a:r>
            <a:r>
              <a:rPr lang="ko-KR" altLang="en-US" dirty="0" smtClean="0"/>
              <a:t> 계곡 중간 </a:t>
            </a:r>
            <a:r>
              <a:rPr lang="ko-KR" altLang="en-US" dirty="0" err="1" smtClean="0"/>
              <a:t>요구조자</a:t>
            </a:r>
            <a:r>
              <a:rPr lang="ko-KR" altLang="en-US" dirty="0" smtClean="0"/>
              <a:t> 구조</a:t>
            </a:r>
            <a:endParaRPr lang="en-US" altLang="ko-KR" dirty="0"/>
          </a:p>
          <a:p>
            <a:r>
              <a:rPr lang="en-US" altLang="ko-KR" dirty="0" smtClean="0"/>
              <a:t>2 High Line</a:t>
            </a:r>
          </a:p>
          <a:p>
            <a:r>
              <a:rPr lang="ko-KR" altLang="en-US" dirty="0" err="1" smtClean="0"/>
              <a:t>계곡구조중</a:t>
            </a:r>
            <a:r>
              <a:rPr lang="ko-KR" altLang="en-US" dirty="0" smtClean="0"/>
              <a:t> 위험지역에서 안전지역으로 구조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00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556</Words>
  <Application>Microsoft Office PowerPoint</Application>
  <PresentationFormat>사용자 지정</PresentationFormat>
  <Paragraphs>256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자연주의</vt:lpstr>
      <vt:lpstr>교육위원회</vt:lpstr>
      <vt:lpstr>교육위원회 명단 </vt:lpstr>
      <vt:lpstr>권역별 교육 프로그램</vt:lpstr>
      <vt:lpstr>기본 교육이란 ? </vt:lpstr>
      <vt:lpstr>2018년도 훈련계획 </vt:lpstr>
      <vt:lpstr>1 완 경사 구조</vt:lpstr>
      <vt:lpstr>2 수직구조</vt:lpstr>
      <vt:lpstr>3 수색구조 기초과정</vt:lpstr>
      <vt:lpstr>2 심화과정</vt:lpstr>
      <vt:lpstr>강사 자격</vt:lpstr>
      <vt:lpstr>강사 Level 설정</vt:lpstr>
      <vt:lpstr>강사 파견 교육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교육위원회</dc:title>
  <dc:creator>정희천</dc:creator>
  <cp:lastModifiedBy>Windows 사용자</cp:lastModifiedBy>
  <cp:revision>13</cp:revision>
  <dcterms:created xsi:type="dcterms:W3CDTF">2018-03-10T10:13:43Z</dcterms:created>
  <dcterms:modified xsi:type="dcterms:W3CDTF">2018-03-10T13:25:02Z</dcterms:modified>
</cp:coreProperties>
</file>