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2" r:id="rId6"/>
    <p:sldId id="264" r:id="rId7"/>
    <p:sldId id="260" r:id="rId8"/>
    <p:sldId id="261" r:id="rId9"/>
    <p:sldId id="263" r:id="rId10"/>
    <p:sldId id="265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03C2A-56FD-4414-9E2F-1EDB75F51320}" type="datetimeFigureOut">
              <a:rPr lang="ko-KR" altLang="en-US" smtClean="0"/>
              <a:pPr/>
              <a:t>2018-03-12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FF929-1D34-4A95-8851-68014A080F3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469357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1FF929-1D34-4A95-8851-68014A080F3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34746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1FF929-1D34-4A95-8851-68014A080F3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786014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BF6015-C85C-4219-A6C3-5481F256A4F6}" type="datetimeFigureOut">
              <a:rPr lang="ko-KR" altLang="en-US" smtClean="0"/>
              <a:pPr/>
              <a:t>2018-03-12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C194104-6D8F-475C-A094-795EF89C50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pPr/>
              <a:t>2018-03-12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pPr/>
              <a:t>2018-03-12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pPr/>
              <a:t>2018-03-12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pPr/>
              <a:t>2018-03-12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pPr/>
              <a:t>2018-03-12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pPr/>
              <a:t>2018-03-12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pPr/>
              <a:t>2018-03-12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pPr/>
              <a:t>2018-03-12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pPr/>
              <a:t>2018-03-12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BF6015-C85C-4219-A6C3-5481F256A4F6}" type="datetimeFigureOut">
              <a:rPr lang="ko-KR" altLang="en-US" smtClean="0"/>
              <a:pPr/>
              <a:t>2018-03-12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C194104-6D8F-475C-A094-795EF89C50D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5BF6015-C85C-4219-A6C3-5481F256A4F6}" type="datetimeFigureOut">
              <a:rPr lang="ko-KR" altLang="en-US" smtClean="0"/>
              <a:pPr/>
              <a:t>2018-03-12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C194104-6D8F-475C-A094-795EF89C50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  2018</a:t>
            </a:r>
            <a:r>
              <a:rPr lang="ko-KR" altLang="en-US" dirty="0" smtClean="0"/>
              <a:t>구조협회 </a:t>
            </a:r>
            <a:r>
              <a:rPr lang="ko-KR" altLang="en-US" dirty="0" err="1" smtClean="0"/>
              <a:t>합동워크샵</a:t>
            </a:r>
            <a:r>
              <a:rPr lang="en-US" altLang="ko-KR" dirty="0" smtClean="0"/>
              <a:t>	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87624" y="2636912"/>
            <a:ext cx="6400800" cy="766936"/>
          </a:xfrm>
        </p:spPr>
        <p:txBody>
          <a:bodyPr/>
          <a:lstStyle/>
          <a:p>
            <a:r>
              <a:rPr lang="ko-KR" altLang="en-US" dirty="0" err="1" smtClean="0">
                <a:latin typeface="+mj-ea"/>
                <a:ea typeface="+mj-ea"/>
              </a:rPr>
              <a:t>대장단</a:t>
            </a:r>
            <a:r>
              <a:rPr lang="ko-KR" altLang="en-US" dirty="0" smtClean="0">
                <a:latin typeface="+mj-ea"/>
                <a:ea typeface="+mj-ea"/>
              </a:rPr>
              <a:t> 회의 결과</a:t>
            </a:r>
            <a:endParaRPr lang="ko-KR" altLang="en-US" dirty="0">
              <a:latin typeface="+mj-ea"/>
              <a:ea typeface="+mj-ea"/>
            </a:endParaRPr>
          </a:p>
        </p:txBody>
      </p:sp>
      <p:pic>
        <p:nvPicPr>
          <p:cNvPr id="1026" name="Picture 2" descr="C:\Users\Administrator\Desktop\대한산악구조협회로고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861048"/>
            <a:ext cx="194421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1046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/>
          <a:lstStyle/>
          <a:p>
            <a:r>
              <a:rPr lang="en-US" altLang="ko-KR" dirty="0" smtClean="0"/>
              <a:t>                     </a:t>
            </a:r>
            <a:r>
              <a:rPr lang="ko-KR" altLang="en-US" sz="9600" dirty="0" smtClean="0"/>
              <a:t>끝</a:t>
            </a:r>
            <a:endParaRPr lang="ko-KR" altLang="en-US" sz="9600" dirty="0"/>
          </a:p>
        </p:txBody>
      </p:sp>
    </p:spTree>
    <p:extLst>
      <p:ext uri="{BB962C8B-B14F-4D97-AF65-F5344CB8AC3E}">
        <p14:creationId xmlns:p14="http://schemas.microsoft.com/office/powerpoint/2010/main" xmlns="" val="691303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42535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3000" dirty="0" smtClean="0">
                <a:latin typeface="+mj-ea"/>
                <a:ea typeface="+mj-ea"/>
              </a:rPr>
              <a:t>  </a:t>
            </a:r>
            <a:r>
              <a:rPr lang="en-US" altLang="ko-KR" dirty="0" smtClean="0">
                <a:latin typeface="+mj-ea"/>
                <a:ea typeface="+mj-ea"/>
              </a:rPr>
              <a:t>1. </a:t>
            </a:r>
            <a:r>
              <a:rPr lang="ko-KR" altLang="en-US" dirty="0" smtClean="0">
                <a:latin typeface="+mj-ea"/>
                <a:ea typeface="+mj-ea"/>
              </a:rPr>
              <a:t>각 시</a:t>
            </a:r>
            <a:r>
              <a:rPr lang="en-US" altLang="ko-KR" dirty="0" smtClean="0">
                <a:latin typeface="+mj-ea"/>
                <a:ea typeface="+mj-ea"/>
              </a:rPr>
              <a:t>,</a:t>
            </a:r>
            <a:r>
              <a:rPr lang="ko-KR" altLang="en-US" dirty="0" err="1" smtClean="0">
                <a:latin typeface="+mj-ea"/>
                <a:ea typeface="+mj-ea"/>
              </a:rPr>
              <a:t>도연맹</a:t>
            </a:r>
            <a:r>
              <a:rPr lang="ko-KR" altLang="en-US" dirty="0" smtClean="0">
                <a:latin typeface="+mj-ea"/>
                <a:ea typeface="+mj-ea"/>
              </a:rPr>
              <a:t> 차량 관리 시스템 점검</a:t>
            </a:r>
            <a:endParaRPr lang="en-US" altLang="ko-KR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800" dirty="0" smtClean="0">
              <a:latin typeface="+mj-ea"/>
              <a:ea typeface="+mj-ea"/>
            </a:endParaRPr>
          </a:p>
          <a:p>
            <a:r>
              <a:rPr lang="ko-KR" altLang="en-US" sz="2000" dirty="0" smtClean="0">
                <a:latin typeface="+mj-ea"/>
                <a:ea typeface="+mj-ea"/>
              </a:rPr>
              <a:t>차량검사기간이나 과태료에 대한 사항은 등록증상의 주소를 </a:t>
            </a:r>
            <a:r>
              <a:rPr lang="ko-KR" altLang="en-US" sz="2000" dirty="0" err="1" smtClean="0">
                <a:latin typeface="+mj-ea"/>
                <a:ea typeface="+mj-ea"/>
              </a:rPr>
              <a:t>대산련으로</a:t>
            </a:r>
            <a:r>
              <a:rPr lang="ko-KR" altLang="en-US" sz="2000" dirty="0" smtClean="0">
                <a:latin typeface="+mj-ea"/>
                <a:ea typeface="+mj-ea"/>
              </a:rPr>
              <a:t> 통일하여 향후 모든 고지서는 </a:t>
            </a:r>
            <a:r>
              <a:rPr lang="ko-KR" altLang="en-US" sz="2000" dirty="0" err="1" smtClean="0">
                <a:latin typeface="+mj-ea"/>
                <a:ea typeface="+mj-ea"/>
              </a:rPr>
              <a:t>대산련</a:t>
            </a:r>
            <a:r>
              <a:rPr lang="ko-KR" altLang="en-US" sz="2000" dirty="0" smtClean="0">
                <a:latin typeface="+mj-ea"/>
                <a:ea typeface="+mj-ea"/>
              </a:rPr>
              <a:t> 사무국을 통해 각대로 즉시 전달될 수 있도록 조치</a:t>
            </a:r>
            <a:endParaRPr lang="en-US" altLang="ko-KR" sz="2000" dirty="0" smtClean="0">
              <a:latin typeface="+mj-ea"/>
              <a:ea typeface="+mj-ea"/>
            </a:endParaRPr>
          </a:p>
          <a:p>
            <a:endParaRPr lang="en-US" altLang="ko-KR" sz="2000" dirty="0" smtClean="0">
              <a:latin typeface="+mj-ea"/>
              <a:ea typeface="+mj-ea"/>
            </a:endParaRPr>
          </a:p>
          <a:p>
            <a:r>
              <a:rPr lang="ko-KR" altLang="en-US" sz="2000" dirty="0" smtClean="0">
                <a:latin typeface="+mj-ea"/>
                <a:ea typeface="+mj-ea"/>
              </a:rPr>
              <a:t>차량 자체관리 </a:t>
            </a:r>
            <a:r>
              <a:rPr lang="en-US" altLang="ko-KR" sz="2000" dirty="0" smtClean="0">
                <a:latin typeface="+mj-ea"/>
                <a:ea typeface="+mj-ea"/>
              </a:rPr>
              <a:t>(</a:t>
            </a:r>
            <a:r>
              <a:rPr lang="ko-KR" altLang="en-US" sz="2000" dirty="0" smtClean="0">
                <a:latin typeface="+mj-ea"/>
                <a:ea typeface="+mj-ea"/>
              </a:rPr>
              <a:t>충남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 smtClean="0">
                <a:latin typeface="+mj-ea"/>
                <a:ea typeface="+mj-ea"/>
              </a:rPr>
              <a:t>경기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 smtClean="0">
                <a:latin typeface="+mj-ea"/>
                <a:ea typeface="+mj-ea"/>
              </a:rPr>
              <a:t>제주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 smtClean="0">
                <a:latin typeface="+mj-ea"/>
                <a:ea typeface="+mj-ea"/>
              </a:rPr>
              <a:t>세종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 smtClean="0">
                <a:latin typeface="+mj-ea"/>
                <a:ea typeface="+mj-ea"/>
              </a:rPr>
              <a:t>경북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 smtClean="0">
                <a:latin typeface="+mj-ea"/>
                <a:ea typeface="+mj-ea"/>
              </a:rPr>
              <a:t>울산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 smtClean="0">
                <a:latin typeface="+mj-ea"/>
                <a:ea typeface="+mj-ea"/>
              </a:rPr>
              <a:t>강원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 smtClean="0">
                <a:latin typeface="+mj-ea"/>
                <a:ea typeface="+mj-ea"/>
              </a:rPr>
              <a:t>광주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 smtClean="0">
                <a:latin typeface="+mj-ea"/>
                <a:ea typeface="+mj-ea"/>
              </a:rPr>
              <a:t>전남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 smtClean="0">
                <a:latin typeface="+mj-ea"/>
                <a:ea typeface="+mj-ea"/>
              </a:rPr>
              <a:t>전북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 smtClean="0">
                <a:latin typeface="+mj-ea"/>
                <a:ea typeface="+mj-ea"/>
              </a:rPr>
              <a:t>경남</a:t>
            </a:r>
            <a:r>
              <a:rPr lang="en-US" altLang="ko-KR" sz="2000" dirty="0" smtClean="0">
                <a:latin typeface="+mj-ea"/>
                <a:ea typeface="+mj-ea"/>
              </a:rPr>
              <a:t>)</a:t>
            </a:r>
            <a:endParaRPr lang="en-US" altLang="ko-KR" sz="2000" dirty="0" smtClean="0">
              <a:latin typeface="+mj-ea"/>
              <a:ea typeface="+mj-ea"/>
            </a:endParaRPr>
          </a:p>
          <a:p>
            <a:endParaRPr lang="en-US" altLang="ko-KR" sz="2000" dirty="0" smtClean="0">
              <a:latin typeface="+mj-ea"/>
              <a:ea typeface="+mj-ea"/>
            </a:endParaRPr>
          </a:p>
          <a:p>
            <a:r>
              <a:rPr lang="ko-KR" altLang="en-US" sz="2000" dirty="0" smtClean="0">
                <a:latin typeface="+mj-ea"/>
                <a:ea typeface="+mj-ea"/>
              </a:rPr>
              <a:t>연맹지원을 통한 관리</a:t>
            </a:r>
            <a:r>
              <a:rPr lang="en-US" altLang="ko-KR" sz="2000" dirty="0" smtClean="0">
                <a:latin typeface="+mj-ea"/>
                <a:ea typeface="+mj-ea"/>
              </a:rPr>
              <a:t>(</a:t>
            </a:r>
            <a:r>
              <a:rPr lang="ko-KR" altLang="en-US" sz="2000" dirty="0" smtClean="0">
                <a:latin typeface="+mj-ea"/>
                <a:ea typeface="+mj-ea"/>
              </a:rPr>
              <a:t>대전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 smtClean="0">
                <a:latin typeface="+mj-ea"/>
                <a:ea typeface="+mj-ea"/>
              </a:rPr>
              <a:t>부산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 smtClean="0">
                <a:latin typeface="+mj-ea"/>
                <a:ea typeface="+mj-ea"/>
              </a:rPr>
              <a:t>인천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 smtClean="0">
                <a:latin typeface="+mj-ea"/>
                <a:ea typeface="+mj-ea"/>
              </a:rPr>
              <a:t>대구</a:t>
            </a:r>
            <a:r>
              <a:rPr lang="en-US" altLang="ko-KR" sz="2000" dirty="0" smtClean="0">
                <a:latin typeface="+mj-ea"/>
                <a:ea typeface="+mj-ea"/>
              </a:rPr>
              <a:t>)</a:t>
            </a:r>
          </a:p>
          <a:p>
            <a:endParaRPr lang="en-US" altLang="ko-KR" sz="2000" dirty="0" smtClean="0">
              <a:latin typeface="+mj-ea"/>
              <a:ea typeface="+mj-ea"/>
            </a:endParaRPr>
          </a:p>
          <a:p>
            <a:r>
              <a:rPr lang="ko-KR" altLang="en-US" sz="2000" dirty="0" smtClean="0">
                <a:latin typeface="+mj-ea"/>
                <a:ea typeface="+mj-ea"/>
              </a:rPr>
              <a:t>향후 구조협회차량 지침에 따라 운영하되 연맹회장님의 </a:t>
            </a:r>
            <a:r>
              <a:rPr lang="ko-KR" altLang="en-US" sz="2000" dirty="0" err="1" smtClean="0">
                <a:latin typeface="+mj-ea"/>
                <a:ea typeface="+mj-ea"/>
              </a:rPr>
              <a:t>요청시에만</a:t>
            </a:r>
            <a:r>
              <a:rPr lang="ko-KR" altLang="en-US" sz="2000" dirty="0" smtClean="0">
                <a:latin typeface="+mj-ea"/>
                <a:ea typeface="+mj-ea"/>
              </a:rPr>
              <a:t> 구조대원 동승원칙에 한해 차량운영을 허가함</a:t>
            </a:r>
            <a:r>
              <a:rPr lang="en-US" altLang="ko-KR" sz="2000" dirty="0" smtClean="0">
                <a:latin typeface="+mj-ea"/>
                <a:ea typeface="+mj-ea"/>
              </a:rPr>
              <a:t>.</a:t>
            </a: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  <a:ea typeface="+mj-ea"/>
              </a:rPr>
              <a:t> </a:t>
            </a:r>
            <a:endParaRPr lang="en-US" altLang="ko-KR" sz="2000" dirty="0" smtClean="0">
              <a:latin typeface="+mj-ea"/>
              <a:ea typeface="+mj-ea"/>
            </a:endParaRPr>
          </a:p>
          <a:p>
            <a:endParaRPr lang="en-US" altLang="ko-KR" sz="2000" dirty="0" smtClean="0">
              <a:latin typeface="+mj-ea"/>
              <a:ea typeface="+mj-ea"/>
            </a:endParaRPr>
          </a:p>
          <a:p>
            <a:endParaRPr lang="ko-KR" altLang="en-US" sz="20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3600" dirty="0" smtClean="0"/>
              <a:t>안    건</a:t>
            </a:r>
            <a:r>
              <a:rPr lang="en-US" altLang="ko-KR" sz="3600" dirty="0" smtClean="0"/>
              <a:t/>
            </a:r>
            <a:br>
              <a:rPr lang="en-US" altLang="ko-KR" sz="3600" dirty="0" smtClean="0"/>
            </a:b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42593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o-KR" altLang="en-US" sz="2400" dirty="0" smtClean="0">
                <a:latin typeface="+mj-ea"/>
                <a:ea typeface="+mj-ea"/>
              </a:rPr>
              <a:t>각 연맹에서 실시하는 행사 적극지원</a:t>
            </a:r>
            <a:endParaRPr lang="en-US" altLang="ko-KR" sz="2400" dirty="0" smtClean="0">
              <a:latin typeface="+mj-ea"/>
              <a:ea typeface="+mj-ea"/>
            </a:endParaRPr>
          </a:p>
          <a:p>
            <a:endParaRPr lang="en-US" altLang="ko-KR" sz="2400" dirty="0" smtClean="0">
              <a:latin typeface="+mj-ea"/>
              <a:ea typeface="+mj-ea"/>
            </a:endParaRPr>
          </a:p>
          <a:p>
            <a:r>
              <a:rPr lang="ko-KR" altLang="en-US" sz="2400" dirty="0" smtClean="0">
                <a:latin typeface="+mj-ea"/>
                <a:ea typeface="+mj-ea"/>
              </a:rPr>
              <a:t>구조대차량 관리주체를 명확히 정리하여 문제발생 없도록 할 것</a:t>
            </a:r>
            <a:endParaRPr lang="en-US" altLang="ko-KR" sz="2400" dirty="0" smtClean="0">
              <a:latin typeface="+mj-ea"/>
              <a:ea typeface="+mj-ea"/>
            </a:endParaRPr>
          </a:p>
          <a:p>
            <a:endParaRPr lang="en-US" altLang="ko-KR" sz="2400" dirty="0" smtClean="0">
              <a:latin typeface="+mj-ea"/>
              <a:ea typeface="+mj-ea"/>
            </a:endParaRPr>
          </a:p>
          <a:p>
            <a:r>
              <a:rPr lang="ko-KR" altLang="en-US" sz="2400" dirty="0" smtClean="0">
                <a:latin typeface="+mj-ea"/>
                <a:ea typeface="+mj-ea"/>
              </a:rPr>
              <a:t>구조대장이 적극 나서 연맹회장단과의 관계를 우호적으로 </a:t>
            </a:r>
            <a:r>
              <a:rPr lang="ko-KR" altLang="en-US" sz="2400" dirty="0" err="1" smtClean="0">
                <a:latin typeface="+mj-ea"/>
                <a:ea typeface="+mj-ea"/>
              </a:rPr>
              <a:t>만들수</a:t>
            </a:r>
            <a:r>
              <a:rPr lang="ko-KR" altLang="en-US" sz="2400" dirty="0" smtClean="0">
                <a:latin typeface="+mj-ea"/>
                <a:ea typeface="+mj-ea"/>
              </a:rPr>
              <a:t> 있도록 최선을 다할 것</a:t>
            </a:r>
            <a:r>
              <a:rPr lang="en-US" altLang="ko-KR" sz="2400" dirty="0" smtClean="0">
                <a:latin typeface="+mj-ea"/>
                <a:ea typeface="+mj-ea"/>
              </a:rPr>
              <a:t>.</a:t>
            </a:r>
          </a:p>
          <a:p>
            <a:endParaRPr lang="en-US" altLang="ko-KR" sz="2400" dirty="0" smtClean="0">
              <a:latin typeface="+mj-ea"/>
              <a:ea typeface="+mj-ea"/>
            </a:endParaRPr>
          </a:p>
          <a:p>
            <a:r>
              <a:rPr lang="ko-KR" altLang="en-US" sz="2400" dirty="0" smtClean="0">
                <a:latin typeface="+mj-ea"/>
                <a:ea typeface="+mj-ea"/>
              </a:rPr>
              <a:t>각 대 산악구조대대장 </a:t>
            </a:r>
            <a:r>
              <a:rPr lang="ko-KR" altLang="en-US" sz="2400" dirty="0" err="1" smtClean="0">
                <a:latin typeface="+mj-ea"/>
                <a:ea typeface="+mj-ea"/>
              </a:rPr>
              <a:t>임명시</a:t>
            </a:r>
            <a:r>
              <a:rPr lang="ko-KR" altLang="en-US" sz="2400" dirty="0" smtClean="0">
                <a:latin typeface="+mj-ea"/>
                <a:ea typeface="+mj-ea"/>
              </a:rPr>
              <a:t> </a:t>
            </a:r>
            <a:r>
              <a:rPr lang="en-US" altLang="ko-KR" sz="2400" dirty="0" smtClean="0">
                <a:latin typeface="+mj-ea"/>
                <a:ea typeface="+mj-ea"/>
              </a:rPr>
              <a:t>3</a:t>
            </a:r>
            <a:r>
              <a:rPr lang="ko-KR" altLang="en-US" sz="2400" dirty="0" err="1" smtClean="0">
                <a:latin typeface="+mj-ea"/>
                <a:ea typeface="+mj-ea"/>
              </a:rPr>
              <a:t>년이상</a:t>
            </a:r>
            <a:r>
              <a:rPr lang="ko-KR" altLang="en-US" sz="2400" dirty="0" smtClean="0">
                <a:latin typeface="+mj-ea"/>
                <a:ea typeface="+mj-ea"/>
              </a:rPr>
              <a:t> 구조대활동을 해왔으며 현재까지도 활동중인 정대원으로써 대원의 과반수이상의 추천을 </a:t>
            </a:r>
            <a:r>
              <a:rPr lang="ko-KR" altLang="en-US" sz="2400" dirty="0" err="1" smtClean="0">
                <a:latin typeface="+mj-ea"/>
                <a:ea typeface="+mj-ea"/>
              </a:rPr>
              <a:t>받은자로</a:t>
            </a:r>
            <a:r>
              <a:rPr lang="ko-KR" altLang="en-US" sz="2400" dirty="0" smtClean="0">
                <a:latin typeface="+mj-ea"/>
                <a:ea typeface="+mj-ea"/>
              </a:rPr>
              <a:t> 임명해 </a:t>
            </a:r>
            <a:r>
              <a:rPr lang="ko-KR" altLang="en-US" sz="2400" dirty="0" err="1" smtClean="0">
                <a:latin typeface="+mj-ea"/>
                <a:ea typeface="+mj-ea"/>
              </a:rPr>
              <a:t>줄것을</a:t>
            </a:r>
            <a:r>
              <a:rPr lang="ko-KR" altLang="en-US" sz="2400" dirty="0" smtClean="0">
                <a:latin typeface="+mj-ea"/>
                <a:ea typeface="+mj-ea"/>
              </a:rPr>
              <a:t> 연맹에 협조요청 및 구조협회 정관상에 </a:t>
            </a:r>
            <a:r>
              <a:rPr lang="ko-KR" altLang="en-US" sz="2400" dirty="0" err="1" smtClean="0">
                <a:latin typeface="+mj-ea"/>
                <a:ea typeface="+mj-ea"/>
              </a:rPr>
              <a:t>명시할것</a:t>
            </a:r>
            <a:endParaRPr lang="en-US" altLang="ko-KR" sz="2400" dirty="0" smtClean="0">
              <a:latin typeface="+mj-ea"/>
              <a:ea typeface="+mj-ea"/>
            </a:endParaRPr>
          </a:p>
          <a:p>
            <a:endParaRPr lang="en-US" altLang="ko-KR" sz="2400" dirty="0" smtClean="0">
              <a:latin typeface="+mj-ea"/>
              <a:ea typeface="+mj-ea"/>
            </a:endParaRPr>
          </a:p>
          <a:p>
            <a:r>
              <a:rPr lang="ko-KR" altLang="en-US" sz="2400" dirty="0" smtClean="0">
                <a:latin typeface="+mj-ea"/>
                <a:ea typeface="+mj-ea"/>
              </a:rPr>
              <a:t>연맹에서는 구조대의 정관이나 회칙을 인정해 줄 것을 요청하고</a:t>
            </a:r>
            <a:r>
              <a:rPr lang="en-US" altLang="ko-KR" sz="2400" dirty="0" smtClean="0">
                <a:latin typeface="+mj-ea"/>
                <a:ea typeface="+mj-ea"/>
              </a:rPr>
              <a:t>,</a:t>
            </a:r>
            <a:r>
              <a:rPr lang="ko-KR" altLang="en-US" sz="2400" dirty="0" smtClean="0">
                <a:latin typeface="+mj-ea"/>
                <a:ea typeface="+mj-ea"/>
              </a:rPr>
              <a:t>   구조대 또한 연맹 정관이나 회칙에 반하지 않도록 적극 활동한다</a:t>
            </a:r>
            <a:r>
              <a:rPr lang="en-US" altLang="ko-KR" sz="2400" dirty="0" smtClean="0">
                <a:latin typeface="+mj-ea"/>
                <a:ea typeface="+mj-ea"/>
              </a:rPr>
              <a:t>.</a:t>
            </a:r>
          </a:p>
          <a:p>
            <a:pPr marL="0" indent="0">
              <a:buNone/>
            </a:pPr>
            <a:endParaRPr lang="ko-KR" altLang="en-US" sz="20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282154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2700" dirty="0"/>
              <a:t/>
            </a:r>
            <a:br>
              <a:rPr lang="en-US" altLang="ko-KR" sz="2700" dirty="0"/>
            </a:br>
            <a:r>
              <a:rPr lang="en-US" altLang="ko-KR" sz="3000" b="1" dirty="0" smtClean="0"/>
              <a:t>2. </a:t>
            </a:r>
            <a:r>
              <a:rPr lang="ko-KR" altLang="en-US" sz="3000" b="1" dirty="0" smtClean="0"/>
              <a:t>각 시</a:t>
            </a:r>
            <a:r>
              <a:rPr lang="en-US" altLang="ko-KR" sz="3000" b="1" dirty="0" smtClean="0"/>
              <a:t>.</a:t>
            </a:r>
            <a:r>
              <a:rPr lang="ko-KR" altLang="en-US" sz="3000" b="1" dirty="0" err="1" smtClean="0"/>
              <a:t>도연맹</a:t>
            </a:r>
            <a:r>
              <a:rPr lang="ko-KR" altLang="en-US" sz="3000" b="1" dirty="0" smtClean="0"/>
              <a:t> 회장단과 구조대와의 관계개선 협의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29915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953344"/>
            <a:ext cx="8229600" cy="5716016"/>
          </a:xfrm>
        </p:spPr>
        <p:txBody>
          <a:bodyPr>
            <a:normAutofit/>
          </a:bodyPr>
          <a:lstStyle/>
          <a:p>
            <a:r>
              <a:rPr lang="ko-KR" altLang="en-US" sz="2000" dirty="0" smtClean="0">
                <a:latin typeface="+mj-ea"/>
                <a:ea typeface="+mj-ea"/>
              </a:rPr>
              <a:t>구조대원의 자격 요건을 구조협회 정관에 명시하여 </a:t>
            </a:r>
            <a:r>
              <a:rPr lang="ko-KR" altLang="en-US" sz="2000" dirty="0" err="1" smtClean="0">
                <a:latin typeface="+mj-ea"/>
                <a:ea typeface="+mj-ea"/>
              </a:rPr>
              <a:t>준대원들이</a:t>
            </a:r>
            <a:r>
              <a:rPr lang="ko-KR" altLang="en-US" sz="2000" dirty="0" smtClean="0">
                <a:latin typeface="+mj-ea"/>
                <a:ea typeface="+mj-ea"/>
              </a:rPr>
              <a:t> 불만에 의해 이탈하는 일이 없도록 조치해줄 것</a:t>
            </a:r>
            <a:r>
              <a:rPr lang="en-US" altLang="ko-KR" sz="2000" dirty="0" smtClean="0">
                <a:latin typeface="+mj-ea"/>
                <a:ea typeface="+mj-ea"/>
              </a:rPr>
              <a:t>.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(</a:t>
            </a:r>
            <a:r>
              <a:rPr lang="ko-KR" altLang="en-US" sz="2000" dirty="0" err="1" smtClean="0">
                <a:latin typeface="+mj-ea"/>
                <a:ea typeface="+mj-ea"/>
              </a:rPr>
              <a:t>보수교육이수등</a:t>
            </a:r>
            <a:r>
              <a:rPr lang="en-US" altLang="ko-KR" sz="2000" dirty="0" smtClean="0">
                <a:latin typeface="+mj-ea"/>
                <a:ea typeface="+mj-ea"/>
              </a:rPr>
              <a:t>)</a:t>
            </a:r>
          </a:p>
          <a:p>
            <a:endParaRPr lang="en-US" altLang="ko-KR" sz="2000" dirty="0">
              <a:latin typeface="+mj-ea"/>
              <a:ea typeface="+mj-ea"/>
            </a:endParaRPr>
          </a:p>
          <a:p>
            <a:r>
              <a:rPr lang="ko-KR" altLang="en-US" sz="2000" dirty="0" smtClean="0">
                <a:latin typeface="+mj-ea"/>
                <a:ea typeface="+mj-ea"/>
              </a:rPr>
              <a:t>외부산악행사에 적극 참가하여 구조대홍보 및 대원확충에 </a:t>
            </a:r>
            <a:r>
              <a:rPr lang="ko-KR" altLang="en-US" sz="2000" dirty="0" err="1" smtClean="0">
                <a:latin typeface="+mj-ea"/>
                <a:ea typeface="+mj-ea"/>
              </a:rPr>
              <a:t>힘쓸것</a:t>
            </a:r>
            <a:r>
              <a:rPr lang="en-US" altLang="ko-KR" sz="2000" dirty="0" smtClean="0">
                <a:latin typeface="+mj-ea"/>
                <a:ea typeface="+mj-ea"/>
              </a:rPr>
              <a:t>.</a:t>
            </a:r>
          </a:p>
          <a:p>
            <a:endParaRPr lang="en-US" altLang="ko-KR" sz="2000" dirty="0">
              <a:latin typeface="+mj-ea"/>
              <a:ea typeface="+mj-ea"/>
            </a:endParaRPr>
          </a:p>
          <a:p>
            <a:r>
              <a:rPr lang="ko-KR" altLang="en-US" sz="2000" dirty="0" smtClean="0">
                <a:latin typeface="+mj-ea"/>
                <a:ea typeface="+mj-ea"/>
              </a:rPr>
              <a:t>산악연맹 등산학교에서 교육생을 대원으로 유입</a:t>
            </a:r>
            <a:endParaRPr lang="en-US" altLang="ko-KR" sz="2000" dirty="0" smtClean="0">
              <a:latin typeface="+mj-ea"/>
              <a:ea typeface="+mj-ea"/>
            </a:endParaRPr>
          </a:p>
          <a:p>
            <a:endParaRPr lang="en-US" altLang="ko-KR" sz="2000" dirty="0">
              <a:latin typeface="+mj-ea"/>
              <a:ea typeface="+mj-ea"/>
            </a:endParaRPr>
          </a:p>
          <a:p>
            <a:r>
              <a:rPr lang="ko-KR" altLang="en-US" sz="2000" dirty="0" err="1" smtClean="0">
                <a:latin typeface="+mj-ea"/>
                <a:ea typeface="+mj-ea"/>
              </a:rPr>
              <a:t>대원모집시</a:t>
            </a:r>
            <a:r>
              <a:rPr lang="ko-KR" altLang="en-US" sz="2000" dirty="0" smtClean="0">
                <a:latin typeface="+mj-ea"/>
                <a:ea typeface="+mj-ea"/>
              </a:rPr>
              <a:t> 나이제한이나 등반경력의 제한을 </a:t>
            </a:r>
            <a:r>
              <a:rPr lang="ko-KR" altLang="en-US" sz="2000" dirty="0" err="1" smtClean="0">
                <a:latin typeface="+mj-ea"/>
                <a:ea typeface="+mj-ea"/>
              </a:rPr>
              <a:t>두지않는다</a:t>
            </a:r>
            <a:r>
              <a:rPr lang="en-US" altLang="ko-KR" sz="2000" dirty="0" smtClean="0">
                <a:latin typeface="+mj-ea"/>
                <a:ea typeface="+mj-ea"/>
              </a:rPr>
              <a:t>.</a:t>
            </a: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  <a:ea typeface="+mj-ea"/>
              </a:rPr>
              <a:t>    단 수습기간을 통해 정대원으로 인정하는 과정을 거친다</a:t>
            </a:r>
            <a:r>
              <a:rPr lang="en-US" altLang="ko-KR" sz="2000" dirty="0" smtClean="0">
                <a:latin typeface="+mj-ea"/>
                <a:ea typeface="+mj-ea"/>
              </a:rPr>
              <a:t>.</a:t>
            </a:r>
          </a:p>
          <a:p>
            <a:pPr marL="0" indent="0">
              <a:buNone/>
            </a:pPr>
            <a:endParaRPr lang="en-US" altLang="ko-KR" sz="2000" dirty="0" smtClean="0">
              <a:latin typeface="+mj-ea"/>
              <a:ea typeface="+mj-ea"/>
            </a:endParaRPr>
          </a:p>
          <a:p>
            <a:r>
              <a:rPr lang="ko-KR" altLang="en-US" sz="2000" dirty="0" smtClean="0">
                <a:latin typeface="+mj-ea"/>
                <a:ea typeface="+mj-ea"/>
              </a:rPr>
              <a:t>일반산악회에도 산악구조대를 적극 홍보한다</a:t>
            </a:r>
            <a:r>
              <a:rPr lang="en-US" altLang="ko-KR" sz="2000" dirty="0" smtClean="0">
                <a:latin typeface="+mj-ea"/>
                <a:ea typeface="+mj-ea"/>
              </a:rPr>
              <a:t>.</a:t>
            </a:r>
          </a:p>
          <a:p>
            <a:endParaRPr lang="en-US" altLang="ko-KR" sz="2000" dirty="0">
              <a:latin typeface="+mj-ea"/>
              <a:ea typeface="+mj-ea"/>
            </a:endParaRPr>
          </a:p>
          <a:p>
            <a:r>
              <a:rPr lang="ko-KR" altLang="en-US" sz="2000" dirty="0" smtClean="0">
                <a:latin typeface="+mj-ea"/>
                <a:ea typeface="+mj-ea"/>
              </a:rPr>
              <a:t>구조협회에서 제작한 홍보영상을 적극 활용한다</a:t>
            </a:r>
            <a:r>
              <a:rPr lang="en-US" altLang="ko-KR" sz="2000" dirty="0" smtClean="0">
                <a:latin typeface="+mj-ea"/>
                <a:ea typeface="+mj-ea"/>
              </a:rPr>
              <a:t>.</a:t>
            </a:r>
          </a:p>
          <a:p>
            <a:endParaRPr lang="en-US" altLang="ko-KR" sz="22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 smtClean="0"/>
          </a:p>
          <a:p>
            <a:endParaRPr lang="en-US" altLang="ko-KR" sz="2000" dirty="0"/>
          </a:p>
          <a:p>
            <a:endParaRPr lang="en-US" altLang="ko-KR" sz="2000" dirty="0" smtClean="0"/>
          </a:p>
          <a:p>
            <a:endParaRPr lang="ko-KR" altLang="en-US" sz="20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US" altLang="ko-KR" sz="2700" dirty="0" smtClean="0"/>
              <a:t>3. </a:t>
            </a:r>
            <a:r>
              <a:rPr lang="ko-KR" altLang="en-US" sz="2700" dirty="0" smtClean="0"/>
              <a:t>각 시</a:t>
            </a:r>
            <a:r>
              <a:rPr lang="en-US" altLang="ko-KR" sz="2700" dirty="0" smtClean="0"/>
              <a:t>.</a:t>
            </a:r>
            <a:r>
              <a:rPr lang="ko-KR" altLang="en-US" sz="2700" dirty="0" smtClean="0"/>
              <a:t>도 구조대원 확보방안</a:t>
            </a:r>
            <a:endParaRPr lang="ko-KR" altLang="en-US" sz="2700" dirty="0"/>
          </a:p>
        </p:txBody>
      </p:sp>
    </p:spTree>
    <p:extLst>
      <p:ext uri="{BB962C8B-B14F-4D97-AF65-F5344CB8AC3E}">
        <p14:creationId xmlns:p14="http://schemas.microsoft.com/office/powerpoint/2010/main" xmlns="" val="370541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3568" y="764704"/>
            <a:ext cx="7632848" cy="4968552"/>
          </a:xfrm>
        </p:spPr>
        <p:txBody>
          <a:bodyPr>
            <a:normAutofit fontScale="85000" lnSpcReduction="20000"/>
          </a:bodyPr>
          <a:lstStyle/>
          <a:p>
            <a:r>
              <a:rPr lang="ko-KR" altLang="en-US" sz="2400" dirty="0">
                <a:latin typeface="+mj-ea"/>
                <a:ea typeface="+mj-ea"/>
              </a:rPr>
              <a:t>전임구조대 선배님들과의 교류를 통해 대원확보에 도움을 받는다</a:t>
            </a:r>
            <a:r>
              <a:rPr lang="en-US" altLang="ko-KR" sz="2400" dirty="0">
                <a:latin typeface="+mj-ea"/>
                <a:ea typeface="+mj-ea"/>
              </a:rPr>
              <a:t>.</a:t>
            </a:r>
          </a:p>
          <a:p>
            <a:pPr marL="0" indent="0">
              <a:buNone/>
            </a:pPr>
            <a:endParaRPr lang="en-US" altLang="ko-KR" sz="2400" dirty="0">
              <a:latin typeface="+mj-ea"/>
              <a:ea typeface="+mj-ea"/>
            </a:endParaRPr>
          </a:p>
          <a:p>
            <a:r>
              <a:rPr lang="ko-KR" altLang="en-US" sz="2400" dirty="0" err="1">
                <a:latin typeface="+mj-ea"/>
                <a:ea typeface="+mj-ea"/>
              </a:rPr>
              <a:t>학산련과의</a:t>
            </a:r>
            <a:r>
              <a:rPr lang="ko-KR" altLang="en-US" sz="2400" dirty="0">
                <a:latin typeface="+mj-ea"/>
                <a:ea typeface="+mj-ea"/>
              </a:rPr>
              <a:t> 교류를 통해 적극적으로 구조대 가입을 유도</a:t>
            </a:r>
            <a:endParaRPr lang="en-US" altLang="ko-KR" sz="2400" dirty="0">
              <a:latin typeface="+mj-ea"/>
              <a:ea typeface="+mj-ea"/>
            </a:endParaRPr>
          </a:p>
          <a:p>
            <a:endParaRPr lang="en-US" altLang="ko-KR" sz="2400" dirty="0">
              <a:latin typeface="+mj-ea"/>
              <a:ea typeface="+mj-ea"/>
            </a:endParaRPr>
          </a:p>
          <a:p>
            <a:r>
              <a:rPr lang="ko-KR" altLang="en-US" sz="2400" dirty="0">
                <a:latin typeface="+mj-ea"/>
                <a:ea typeface="+mj-ea"/>
              </a:rPr>
              <a:t>지역에서 활동하는 의용소방대</a:t>
            </a:r>
            <a:r>
              <a:rPr lang="en-US" altLang="ko-KR" sz="2400" dirty="0">
                <a:latin typeface="+mj-ea"/>
                <a:ea typeface="+mj-ea"/>
              </a:rPr>
              <a:t>,</a:t>
            </a:r>
            <a:r>
              <a:rPr lang="ko-KR" altLang="en-US" sz="2400" dirty="0">
                <a:latin typeface="+mj-ea"/>
                <a:ea typeface="+mj-ea"/>
              </a:rPr>
              <a:t>방범대등과의 교류를 통해 대원을 모집</a:t>
            </a:r>
            <a:endParaRPr lang="en-US" altLang="ko-KR" sz="2400" dirty="0">
              <a:latin typeface="+mj-ea"/>
              <a:ea typeface="+mj-ea"/>
            </a:endParaRPr>
          </a:p>
          <a:p>
            <a:endParaRPr lang="en-US" altLang="ko-KR" sz="2400" dirty="0">
              <a:latin typeface="+mj-ea"/>
              <a:ea typeface="+mj-ea"/>
            </a:endParaRPr>
          </a:p>
          <a:p>
            <a:r>
              <a:rPr lang="ko-KR" altLang="en-US" sz="2400" dirty="0">
                <a:latin typeface="+mj-ea"/>
                <a:ea typeface="+mj-ea"/>
              </a:rPr>
              <a:t>오지탐사대원 </a:t>
            </a:r>
            <a:r>
              <a:rPr lang="ko-KR" altLang="en-US" sz="2400" dirty="0" err="1">
                <a:latin typeface="+mj-ea"/>
                <a:ea typeface="+mj-ea"/>
              </a:rPr>
              <a:t>모집시</a:t>
            </a:r>
            <a:r>
              <a:rPr lang="ko-KR" altLang="en-US" sz="2400" dirty="0">
                <a:latin typeface="+mj-ea"/>
                <a:ea typeface="+mj-ea"/>
              </a:rPr>
              <a:t> 산악구조대 홍보물을 함께 넣어 향후 탐사대원이 구조대원으로도 </a:t>
            </a:r>
            <a:r>
              <a:rPr lang="ko-KR" altLang="en-US" sz="2400" dirty="0" err="1">
                <a:latin typeface="+mj-ea"/>
                <a:ea typeface="+mj-ea"/>
              </a:rPr>
              <a:t>활동할수</a:t>
            </a:r>
            <a:r>
              <a:rPr lang="ko-KR" altLang="en-US" sz="2400" dirty="0">
                <a:latin typeface="+mj-ea"/>
                <a:ea typeface="+mj-ea"/>
              </a:rPr>
              <a:t> 있도록 유도</a:t>
            </a:r>
            <a:endParaRPr lang="en-US" altLang="ko-KR" sz="2400" dirty="0">
              <a:latin typeface="+mj-ea"/>
              <a:ea typeface="+mj-ea"/>
            </a:endParaRPr>
          </a:p>
          <a:p>
            <a:endParaRPr lang="en-US" altLang="ko-KR" sz="2400" dirty="0">
              <a:latin typeface="+mj-ea"/>
              <a:ea typeface="+mj-ea"/>
            </a:endParaRPr>
          </a:p>
          <a:p>
            <a:r>
              <a:rPr lang="en-US" altLang="ko-KR" sz="2400" dirty="0">
                <a:latin typeface="+mj-ea"/>
                <a:ea typeface="+mj-ea"/>
              </a:rPr>
              <a:t> </a:t>
            </a:r>
            <a:r>
              <a:rPr lang="ko-KR" altLang="en-US" sz="2400" dirty="0">
                <a:latin typeface="+mj-ea"/>
                <a:ea typeface="+mj-ea"/>
              </a:rPr>
              <a:t>연맹가맹산악회의 회원만이 구조대 대원이 </a:t>
            </a:r>
            <a:r>
              <a:rPr lang="ko-KR" altLang="en-US" sz="2400" dirty="0" err="1" smtClean="0">
                <a:latin typeface="+mj-ea"/>
                <a:ea typeface="+mj-ea"/>
              </a:rPr>
              <a:t>될수</a:t>
            </a:r>
            <a:r>
              <a:rPr lang="ko-KR" altLang="en-US" sz="2400" dirty="0" smtClean="0">
                <a:latin typeface="+mj-ea"/>
                <a:ea typeface="+mj-ea"/>
              </a:rPr>
              <a:t> 있다는                                         항목을 </a:t>
            </a:r>
            <a:r>
              <a:rPr lang="ko-KR" altLang="en-US" sz="2400" dirty="0">
                <a:latin typeface="+mj-ea"/>
                <a:ea typeface="+mj-ea"/>
              </a:rPr>
              <a:t>삭제하여 지원자격요건을 낮춤</a:t>
            </a:r>
            <a:endParaRPr lang="en-US" altLang="ko-KR" sz="2400" dirty="0">
              <a:latin typeface="+mj-ea"/>
              <a:ea typeface="+mj-ea"/>
            </a:endParaRPr>
          </a:p>
          <a:p>
            <a:pPr marL="109728" indent="0">
              <a:buNone/>
            </a:pPr>
            <a:endParaRPr lang="en-US" altLang="ko-KR" sz="2400" dirty="0">
              <a:latin typeface="+mj-ea"/>
              <a:ea typeface="+mj-ea"/>
            </a:endParaRPr>
          </a:p>
          <a:p>
            <a:r>
              <a:rPr lang="ko-KR" altLang="en-US" sz="2400" dirty="0">
                <a:latin typeface="+mj-ea"/>
                <a:ea typeface="+mj-ea"/>
              </a:rPr>
              <a:t>전문등반을 하는 산악회들의 정기산행을 파악하여 함께 등반하고 교류하며 자연스럽게 대원확보 </a:t>
            </a:r>
            <a:endParaRPr lang="en-US" altLang="ko-KR" sz="24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400" dirty="0">
                <a:latin typeface="+mj-ea"/>
              </a:rPr>
              <a:t>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4012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904656"/>
          </a:xfrm>
        </p:spPr>
        <p:txBody>
          <a:bodyPr>
            <a:normAutofit lnSpcReduction="10000"/>
          </a:bodyPr>
          <a:lstStyle/>
          <a:p>
            <a:r>
              <a:rPr lang="ko-KR" altLang="en-US" sz="2000" dirty="0" smtClean="0"/>
              <a:t>교육과정</a:t>
            </a:r>
            <a:endParaRPr lang="en-US" altLang="ko-KR" sz="2000" dirty="0" smtClean="0"/>
          </a:p>
          <a:p>
            <a:r>
              <a:rPr lang="en-US" altLang="ko-KR" sz="2000" dirty="0" smtClean="0"/>
              <a:t>1. </a:t>
            </a:r>
            <a:r>
              <a:rPr lang="ko-KR" altLang="en-US" sz="2000" dirty="0" smtClean="0"/>
              <a:t>수직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수평 구조시스템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들것구조시스템</a:t>
            </a:r>
            <a:r>
              <a:rPr lang="en-US" altLang="ko-KR" sz="2000" dirty="0" smtClean="0"/>
              <a:t>)</a:t>
            </a:r>
          </a:p>
          <a:p>
            <a:r>
              <a:rPr lang="en-US" altLang="ko-KR" sz="2000" dirty="0" smtClean="0"/>
              <a:t>2. </a:t>
            </a:r>
            <a:r>
              <a:rPr lang="ko-KR" altLang="en-US" sz="2000" dirty="0" err="1" smtClean="0"/>
              <a:t>완경사구조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들것운영</a:t>
            </a:r>
            <a:endParaRPr lang="en-US" altLang="ko-KR" sz="2000" dirty="0" smtClean="0"/>
          </a:p>
          <a:p>
            <a:r>
              <a:rPr lang="en-US" altLang="ko-KR" sz="2000" dirty="0" smtClean="0"/>
              <a:t>3. </a:t>
            </a:r>
            <a:r>
              <a:rPr lang="ko-KR" altLang="en-US" sz="2000" dirty="0" smtClean="0"/>
              <a:t>수색구조</a:t>
            </a:r>
            <a:endParaRPr lang="en-US" altLang="ko-KR" sz="2000" dirty="0" smtClean="0"/>
          </a:p>
          <a:p>
            <a:r>
              <a:rPr lang="en-US" altLang="ko-KR" sz="2000" dirty="0" smtClean="0"/>
              <a:t>4. </a:t>
            </a:r>
            <a:r>
              <a:rPr lang="ko-KR" altLang="en-US" sz="2000" dirty="0" err="1" smtClean="0"/>
              <a:t>응급처치등</a:t>
            </a:r>
            <a:r>
              <a:rPr lang="ko-KR" altLang="en-US" sz="2000" dirty="0" smtClean="0"/>
              <a:t> 각 </a:t>
            </a:r>
            <a:r>
              <a:rPr lang="ko-KR" altLang="en-US" sz="2000" dirty="0" err="1" smtClean="0"/>
              <a:t>권역별로</a:t>
            </a:r>
            <a:r>
              <a:rPr lang="ko-KR" altLang="en-US" sz="2000" dirty="0" smtClean="0"/>
              <a:t> 요하는 교육과정운영</a:t>
            </a:r>
            <a:endParaRPr lang="en-US" altLang="ko-KR" sz="2000" dirty="0" smtClean="0"/>
          </a:p>
          <a:p>
            <a:endParaRPr lang="en-US" altLang="ko-KR" sz="2000" dirty="0"/>
          </a:p>
          <a:p>
            <a:r>
              <a:rPr lang="ko-KR" altLang="en-US" sz="2000" dirty="0" smtClean="0"/>
              <a:t>교육운영</a:t>
            </a:r>
            <a:endParaRPr lang="en-US" altLang="ko-KR" sz="2000" dirty="0" smtClean="0"/>
          </a:p>
          <a:p>
            <a:r>
              <a:rPr lang="en-US" altLang="ko-KR" sz="2000" dirty="0" smtClean="0"/>
              <a:t>1. </a:t>
            </a:r>
            <a:r>
              <a:rPr lang="ko-KR" altLang="en-US" sz="2000" dirty="0" err="1" smtClean="0"/>
              <a:t>한개팀</a:t>
            </a:r>
            <a:r>
              <a:rPr lang="ko-KR" altLang="en-US" sz="2000" dirty="0" smtClean="0"/>
              <a:t> 총</a:t>
            </a:r>
            <a:r>
              <a:rPr lang="en-US" altLang="ko-KR" sz="2000" dirty="0" smtClean="0"/>
              <a:t>16</a:t>
            </a:r>
            <a:r>
              <a:rPr lang="ko-KR" altLang="en-US" sz="2000" dirty="0" smtClean="0"/>
              <a:t>명으로 구성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 팀을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개조로 편성</a:t>
            </a:r>
            <a:r>
              <a:rPr lang="en-US" altLang="ko-KR" sz="2000" dirty="0" smtClean="0"/>
              <a:t>(A,B</a:t>
            </a:r>
            <a:r>
              <a:rPr lang="ko-KR" altLang="en-US" sz="2000" dirty="0" smtClean="0"/>
              <a:t>조</a:t>
            </a:r>
            <a:r>
              <a:rPr lang="en-US" altLang="ko-KR" sz="2000" dirty="0" smtClean="0"/>
              <a:t>)</a:t>
            </a:r>
          </a:p>
          <a:p>
            <a:pPr marL="109728" indent="0">
              <a:buNone/>
            </a:pPr>
            <a:r>
              <a:rPr lang="en-US" altLang="ko-KR" sz="2000" dirty="0" smtClean="0"/>
              <a:t>       A</a:t>
            </a:r>
            <a:r>
              <a:rPr lang="ko-KR" altLang="en-US" sz="2000" dirty="0" smtClean="0"/>
              <a:t>조 구조시스템 </a:t>
            </a:r>
            <a:r>
              <a:rPr lang="ko-KR" altLang="en-US" sz="2000" dirty="0" err="1" smtClean="0"/>
              <a:t>운영시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B</a:t>
            </a:r>
            <a:r>
              <a:rPr lang="ko-KR" altLang="en-US" sz="2000" dirty="0" smtClean="0"/>
              <a:t>팀은 </a:t>
            </a:r>
            <a:r>
              <a:rPr lang="ko-KR" altLang="en-US" sz="2000" dirty="0" err="1" smtClean="0"/>
              <a:t>참관후</a:t>
            </a:r>
            <a:r>
              <a:rPr lang="ko-KR" altLang="en-US" sz="2000" dirty="0"/>
              <a:t> </a:t>
            </a:r>
            <a:r>
              <a:rPr lang="ko-KR" altLang="en-US" sz="2000" dirty="0" smtClean="0"/>
              <a:t>평가 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로테이션</a:t>
            </a:r>
            <a:r>
              <a:rPr lang="en-US" altLang="ko-KR" sz="2000" dirty="0" smtClean="0"/>
              <a:t>)</a:t>
            </a:r>
          </a:p>
          <a:p>
            <a:pPr marL="109728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2. 3</a:t>
            </a:r>
            <a:r>
              <a:rPr lang="ko-KR" altLang="en-US" sz="2000" dirty="0" err="1" smtClean="0"/>
              <a:t>팀시</a:t>
            </a:r>
            <a:r>
              <a:rPr lang="ko-KR" altLang="en-US" sz="2000" dirty="0" smtClean="0"/>
              <a:t> 각 과정마다 로테이션으로 운영</a:t>
            </a:r>
            <a:endParaRPr lang="en-US" altLang="ko-KR" sz="2000" dirty="0" smtClean="0"/>
          </a:p>
          <a:p>
            <a:pPr marL="109728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3. 2</a:t>
            </a:r>
            <a:r>
              <a:rPr lang="ko-KR" altLang="en-US" sz="2000" dirty="0" err="1" smtClean="0"/>
              <a:t>팀시</a:t>
            </a:r>
            <a:r>
              <a:rPr lang="ko-KR" altLang="en-US" sz="2000" dirty="0" smtClean="0"/>
              <a:t> 토요일 오전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오후로 나누고 일요일 전체 수색구조실기교육</a:t>
            </a:r>
            <a:endParaRPr lang="en-US" altLang="ko-KR" sz="2000" dirty="0" smtClean="0"/>
          </a:p>
          <a:p>
            <a:pPr marL="109728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4. </a:t>
            </a:r>
            <a:r>
              <a:rPr lang="ko-KR" altLang="en-US" sz="2000" dirty="0" smtClean="0"/>
              <a:t>토요일저녁 </a:t>
            </a:r>
            <a:r>
              <a:rPr lang="ko-KR" altLang="en-US" sz="2000" dirty="0" err="1" smtClean="0"/>
              <a:t>교육전</a:t>
            </a:r>
            <a:r>
              <a:rPr lang="ko-KR" altLang="en-US" sz="2000" dirty="0" smtClean="0"/>
              <a:t> 신규강사 </a:t>
            </a:r>
            <a:r>
              <a:rPr lang="ko-KR" altLang="en-US" sz="2000" dirty="0" err="1" smtClean="0"/>
              <a:t>프로젠테이션</a:t>
            </a:r>
            <a:r>
              <a:rPr lang="ko-KR" altLang="en-US" sz="2000" dirty="0" smtClean="0"/>
              <a:t> 시간을 편성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약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시간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pPr marL="109728" indent="0">
              <a:buNone/>
            </a:pPr>
            <a:endParaRPr lang="en-US" altLang="ko-KR" sz="2000" dirty="0" smtClean="0"/>
          </a:p>
          <a:p>
            <a:r>
              <a:rPr lang="ko-KR" altLang="en-US" sz="2000" dirty="0" smtClean="0"/>
              <a:t>기타 </a:t>
            </a:r>
            <a:endParaRPr lang="en-US" altLang="ko-KR" sz="2000" dirty="0" smtClean="0"/>
          </a:p>
          <a:p>
            <a:r>
              <a:rPr lang="en-US" altLang="ko-KR" sz="2000" dirty="0" smtClean="0"/>
              <a:t>1. </a:t>
            </a:r>
            <a:r>
              <a:rPr lang="ko-KR" altLang="en-US" sz="2000" dirty="0" smtClean="0"/>
              <a:t>강사편성은 </a:t>
            </a:r>
            <a:r>
              <a:rPr lang="ko-KR" altLang="en-US" sz="2000" dirty="0" err="1" smtClean="0"/>
              <a:t>권역별</a:t>
            </a:r>
            <a:r>
              <a:rPr lang="ko-KR" altLang="en-US" sz="2000" dirty="0" smtClean="0"/>
              <a:t> 강사를 우선시하고 </a:t>
            </a:r>
            <a:r>
              <a:rPr lang="ko-KR" altLang="en-US" sz="2000" dirty="0" err="1" smtClean="0"/>
              <a:t>필요시</a:t>
            </a:r>
            <a:r>
              <a:rPr lang="ko-KR" altLang="en-US" sz="2000" dirty="0" smtClean="0"/>
              <a:t> 교육위원회에 요청</a:t>
            </a:r>
            <a:endParaRPr lang="en-US" altLang="ko-KR" sz="2000" dirty="0" smtClean="0"/>
          </a:p>
          <a:p>
            <a:r>
              <a:rPr lang="en-US" altLang="ko-KR" sz="2000" dirty="0" smtClean="0"/>
              <a:t>2. </a:t>
            </a:r>
            <a:r>
              <a:rPr lang="ko-KR" altLang="en-US" sz="2000" dirty="0" err="1" smtClean="0"/>
              <a:t>보수교육시</a:t>
            </a:r>
            <a:r>
              <a:rPr lang="ko-KR" altLang="en-US" sz="2000" dirty="0" smtClean="0"/>
              <a:t> 기초교육이 필요한 대원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신규대원등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은 구보시간이나</a:t>
            </a:r>
            <a:r>
              <a:rPr lang="en-US" altLang="ko-KR" sz="2000" dirty="0"/>
              <a:t> </a:t>
            </a:r>
            <a:r>
              <a:rPr lang="en-US" altLang="ko-KR" sz="2000" dirty="0" smtClean="0"/>
              <a:t>  </a:t>
            </a:r>
          </a:p>
          <a:p>
            <a:pPr marL="109728" indent="0">
              <a:buNone/>
            </a:pPr>
            <a:r>
              <a:rPr lang="ko-KR" altLang="en-US" sz="2000" dirty="0" smtClean="0"/>
              <a:t>                        </a:t>
            </a:r>
            <a:r>
              <a:rPr lang="ko-KR" altLang="en-US" sz="2000" dirty="0" err="1" smtClean="0"/>
              <a:t>쉬는시간</a:t>
            </a:r>
            <a:r>
              <a:rPr lang="ko-KR" altLang="en-US" sz="2000" dirty="0" smtClean="0"/>
              <a:t> 등을 활용하여 틈틈이 교육</a:t>
            </a:r>
            <a:r>
              <a:rPr lang="en-US" altLang="ko-KR" sz="2000" dirty="0" smtClean="0"/>
              <a:t>    </a:t>
            </a: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/>
          </a:bodyPr>
          <a:lstStyle/>
          <a:p>
            <a:r>
              <a:rPr lang="en-US" altLang="ko-KR" sz="2800" dirty="0" smtClean="0"/>
              <a:t>4.</a:t>
            </a:r>
            <a:r>
              <a:rPr lang="ko-KR" altLang="en-US" sz="2800" dirty="0" err="1" smtClean="0"/>
              <a:t>권역별</a:t>
            </a:r>
            <a:r>
              <a:rPr lang="ko-KR" altLang="en-US" sz="2800" dirty="0" smtClean="0"/>
              <a:t> 교육 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039012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400600"/>
          </a:xfrm>
        </p:spPr>
        <p:txBody>
          <a:bodyPr>
            <a:noAutofit/>
          </a:bodyPr>
          <a:lstStyle/>
          <a:p>
            <a:r>
              <a:rPr lang="ko-KR" altLang="en-US" sz="2000" dirty="0" smtClean="0">
                <a:latin typeface="+mj-ea"/>
                <a:ea typeface="+mj-ea"/>
              </a:rPr>
              <a:t>경진대회는 </a:t>
            </a:r>
            <a:r>
              <a:rPr lang="en-US" altLang="ko-KR" sz="2000" dirty="0" smtClean="0">
                <a:latin typeface="+mj-ea"/>
                <a:ea typeface="+mj-ea"/>
              </a:rPr>
              <a:t>6</a:t>
            </a:r>
            <a:r>
              <a:rPr lang="ko-KR" altLang="en-US" sz="2000" dirty="0" smtClean="0">
                <a:latin typeface="+mj-ea"/>
                <a:ea typeface="+mj-ea"/>
              </a:rPr>
              <a:t>월</a:t>
            </a:r>
            <a:r>
              <a:rPr lang="en-US" altLang="ko-KR" sz="2000" dirty="0" smtClean="0">
                <a:latin typeface="+mj-ea"/>
                <a:ea typeface="+mj-ea"/>
              </a:rPr>
              <a:t>15~17</a:t>
            </a:r>
            <a:r>
              <a:rPr lang="ko-KR" altLang="en-US" sz="2000" dirty="0" smtClean="0">
                <a:latin typeface="+mj-ea"/>
                <a:ea typeface="+mj-ea"/>
              </a:rPr>
              <a:t>일 또는 </a:t>
            </a:r>
            <a:r>
              <a:rPr lang="en-US" altLang="ko-KR" sz="2000" dirty="0" smtClean="0">
                <a:latin typeface="+mj-ea"/>
                <a:ea typeface="+mj-ea"/>
              </a:rPr>
              <a:t>22~24</a:t>
            </a:r>
            <a:r>
              <a:rPr lang="ko-KR" altLang="en-US" sz="2000" dirty="0" smtClean="0">
                <a:latin typeface="+mj-ea"/>
                <a:ea typeface="+mj-ea"/>
              </a:rPr>
              <a:t>일중 산림청과 협의하여 날짜를 확정</a:t>
            </a:r>
            <a:endParaRPr lang="en-US" altLang="ko-KR" sz="2000" dirty="0" smtClean="0">
              <a:latin typeface="+mj-ea"/>
              <a:ea typeface="+mj-ea"/>
            </a:endParaRPr>
          </a:p>
          <a:p>
            <a:endParaRPr lang="en-US" altLang="ko-KR" sz="2000" dirty="0" smtClean="0">
              <a:latin typeface="+mj-ea"/>
              <a:ea typeface="+mj-ea"/>
            </a:endParaRPr>
          </a:p>
          <a:p>
            <a:r>
              <a:rPr lang="ko-KR" altLang="en-US" sz="2000" dirty="0" smtClean="0">
                <a:latin typeface="+mj-ea"/>
                <a:ea typeface="+mj-ea"/>
              </a:rPr>
              <a:t>단합대회는 경진대회</a:t>
            </a:r>
            <a:r>
              <a:rPr lang="en-US" altLang="ko-KR" sz="2000" dirty="0" smtClean="0">
                <a:latin typeface="+mj-ea"/>
                <a:ea typeface="+mj-ea"/>
              </a:rPr>
              <a:t>(</a:t>
            </a:r>
            <a:r>
              <a:rPr lang="ko-KR" altLang="en-US" sz="2000" dirty="0" smtClean="0">
                <a:latin typeface="+mj-ea"/>
                <a:ea typeface="+mj-ea"/>
              </a:rPr>
              <a:t>토</a:t>
            </a:r>
            <a:r>
              <a:rPr lang="en-US" altLang="ko-KR" sz="2000" dirty="0" smtClean="0">
                <a:latin typeface="+mj-ea"/>
                <a:ea typeface="+mj-ea"/>
              </a:rPr>
              <a:t>)</a:t>
            </a:r>
            <a:r>
              <a:rPr lang="ko-KR" altLang="en-US" sz="2000" dirty="0" smtClean="0">
                <a:latin typeface="+mj-ea"/>
                <a:ea typeface="+mj-ea"/>
              </a:rPr>
              <a:t>가 끝나고 프로그램</a:t>
            </a:r>
            <a:r>
              <a:rPr lang="en-US" altLang="ko-KR" sz="2000" dirty="0" smtClean="0">
                <a:latin typeface="+mj-ea"/>
                <a:ea typeface="+mj-ea"/>
              </a:rPr>
              <a:t>(</a:t>
            </a:r>
            <a:r>
              <a:rPr lang="ko-KR" altLang="en-US" sz="2000" dirty="0" err="1" smtClean="0">
                <a:latin typeface="+mj-ea"/>
                <a:ea typeface="+mj-ea"/>
              </a:rPr>
              <a:t>족구등</a:t>
            </a:r>
            <a:r>
              <a:rPr lang="en-US" altLang="ko-KR" sz="2000" dirty="0" smtClean="0">
                <a:latin typeface="+mj-ea"/>
                <a:ea typeface="+mj-ea"/>
              </a:rPr>
              <a:t>)</a:t>
            </a:r>
            <a:r>
              <a:rPr lang="ko-KR" altLang="en-US" sz="2000" dirty="0" smtClean="0">
                <a:latin typeface="+mj-ea"/>
                <a:ea typeface="+mj-ea"/>
              </a:rPr>
              <a:t>을 만들어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</a:t>
            </a:r>
            <a:r>
              <a:rPr lang="ko-KR" altLang="en-US" sz="2000" dirty="0" smtClean="0">
                <a:latin typeface="+mj-ea"/>
                <a:ea typeface="+mj-ea"/>
              </a:rPr>
              <a:t>일요일 실시</a:t>
            </a:r>
            <a:endParaRPr lang="en-US" altLang="ko-KR" sz="2000" dirty="0" smtClean="0">
              <a:latin typeface="+mj-ea"/>
              <a:ea typeface="+mj-ea"/>
            </a:endParaRPr>
          </a:p>
          <a:p>
            <a:endParaRPr lang="en-US" altLang="ko-KR" sz="2000" dirty="0">
              <a:latin typeface="+mj-ea"/>
              <a:ea typeface="+mj-ea"/>
            </a:endParaRPr>
          </a:p>
          <a:p>
            <a:r>
              <a:rPr lang="ko-KR" altLang="en-US" sz="2000" dirty="0" smtClean="0">
                <a:latin typeface="+mj-ea"/>
                <a:ea typeface="+mj-ea"/>
              </a:rPr>
              <a:t>장소는 문경 </a:t>
            </a:r>
            <a:r>
              <a:rPr lang="ko-KR" altLang="en-US" sz="2000" dirty="0" err="1" smtClean="0">
                <a:latin typeface="+mj-ea"/>
                <a:ea typeface="+mj-ea"/>
              </a:rPr>
              <a:t>인공암벽장으로</a:t>
            </a:r>
            <a:r>
              <a:rPr lang="ko-KR" altLang="en-US" sz="2000" dirty="0" smtClean="0">
                <a:latin typeface="+mj-ea"/>
                <a:ea typeface="+mj-ea"/>
              </a:rPr>
              <a:t> 한다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근처에 민가가 </a:t>
            </a:r>
            <a:r>
              <a:rPr lang="ko-KR" altLang="en-US" sz="2000" dirty="0" err="1" smtClean="0">
                <a:latin typeface="+mj-ea"/>
                <a:ea typeface="+mj-ea"/>
              </a:rPr>
              <a:t>없는터라</a:t>
            </a:r>
            <a:r>
              <a:rPr lang="ko-KR" altLang="en-US" sz="2000" dirty="0" smtClean="0">
                <a:latin typeface="+mj-ea"/>
                <a:ea typeface="+mj-ea"/>
              </a:rPr>
              <a:t> 민원에 대한 우려가 없으며 최근에 지어진 국제규격으로써 경진대회 및 단합대회를 하기에 최적지로 여겨짐</a:t>
            </a:r>
            <a:endParaRPr lang="en-US" altLang="ko-KR" sz="2000" dirty="0">
              <a:latin typeface="+mj-ea"/>
              <a:ea typeface="+mj-ea"/>
            </a:endParaRPr>
          </a:p>
          <a:p>
            <a:endParaRPr lang="en-US" altLang="ko-KR" sz="2000" dirty="0" smtClean="0">
              <a:latin typeface="+mj-ea"/>
              <a:ea typeface="+mj-ea"/>
            </a:endParaRPr>
          </a:p>
          <a:p>
            <a:r>
              <a:rPr lang="ko-KR" altLang="en-US" sz="2000" dirty="0" smtClean="0">
                <a:latin typeface="+mj-ea"/>
                <a:ea typeface="+mj-ea"/>
              </a:rPr>
              <a:t>경진대회 종목은 향후 결정하여 </a:t>
            </a:r>
            <a:r>
              <a:rPr lang="en-US" altLang="ko-KR" sz="2000" dirty="0" smtClean="0">
                <a:latin typeface="+mj-ea"/>
                <a:ea typeface="+mj-ea"/>
              </a:rPr>
              <a:t>4</a:t>
            </a:r>
            <a:r>
              <a:rPr lang="ko-KR" altLang="en-US" sz="2000" dirty="0" err="1" smtClean="0">
                <a:latin typeface="+mj-ea"/>
                <a:ea typeface="+mj-ea"/>
              </a:rPr>
              <a:t>월중</a:t>
            </a:r>
            <a:r>
              <a:rPr lang="ko-KR" altLang="en-US" sz="2000" dirty="0" smtClean="0">
                <a:latin typeface="+mj-ea"/>
                <a:ea typeface="+mj-ea"/>
              </a:rPr>
              <a:t> 각대로 </a:t>
            </a:r>
            <a:r>
              <a:rPr lang="ko-KR" altLang="en-US" sz="2000" dirty="0" err="1" smtClean="0">
                <a:latin typeface="+mj-ea"/>
                <a:ea typeface="+mj-ea"/>
              </a:rPr>
              <a:t>공지하기로함</a:t>
            </a:r>
            <a:endParaRPr lang="en-US" altLang="ko-KR" sz="2000" dirty="0" smtClean="0">
              <a:latin typeface="+mj-ea"/>
              <a:ea typeface="+mj-ea"/>
            </a:endParaRPr>
          </a:p>
          <a:p>
            <a:endParaRPr lang="ko-KR" altLang="en-US" sz="2400" dirty="0">
              <a:latin typeface="+mj-ea"/>
              <a:ea typeface="+mj-ea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22207"/>
            <a:ext cx="8229600" cy="940966"/>
          </a:xfrm>
        </p:spPr>
        <p:txBody>
          <a:bodyPr>
            <a:normAutofit/>
          </a:bodyPr>
          <a:lstStyle/>
          <a:p>
            <a:r>
              <a:rPr lang="en-US" altLang="ko-KR" sz="2800" dirty="0"/>
              <a:t>5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민관경진대회 및 하계단합대회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7100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721499"/>
          </a:xfrm>
        </p:spPr>
        <p:txBody>
          <a:bodyPr>
            <a:normAutofit/>
          </a:bodyPr>
          <a:lstStyle/>
          <a:p>
            <a:endParaRPr lang="en-US" altLang="ko-KR" sz="2000" dirty="0" smtClean="0">
              <a:latin typeface="+mj-ea"/>
              <a:ea typeface="+mj-ea"/>
            </a:endParaRPr>
          </a:p>
          <a:p>
            <a:endParaRPr lang="en-US" altLang="ko-KR" sz="2000" dirty="0" smtClean="0">
              <a:latin typeface="+mj-ea"/>
              <a:ea typeface="+mj-ea"/>
            </a:endParaRPr>
          </a:p>
          <a:p>
            <a:r>
              <a:rPr lang="en-US" altLang="ko-KR" sz="2000" dirty="0" smtClean="0">
                <a:latin typeface="+mj-ea"/>
                <a:ea typeface="+mj-ea"/>
              </a:rPr>
              <a:t>17</a:t>
            </a:r>
            <a:r>
              <a:rPr lang="ko-KR" altLang="en-US" sz="2000" dirty="0" smtClean="0">
                <a:latin typeface="+mj-ea"/>
                <a:ea typeface="+mj-ea"/>
              </a:rPr>
              <a:t>개 시</a:t>
            </a:r>
            <a:r>
              <a:rPr lang="en-US" altLang="ko-KR" sz="2000" dirty="0" smtClean="0">
                <a:latin typeface="+mj-ea"/>
                <a:ea typeface="+mj-ea"/>
              </a:rPr>
              <a:t>.</a:t>
            </a:r>
            <a:r>
              <a:rPr lang="ko-KR" altLang="en-US" sz="2000" dirty="0" smtClean="0">
                <a:latin typeface="+mj-ea"/>
                <a:ea typeface="+mj-ea"/>
              </a:rPr>
              <a:t>도 </a:t>
            </a:r>
            <a:r>
              <a:rPr lang="ko-KR" altLang="en-US" sz="2000" dirty="0" err="1" smtClean="0">
                <a:latin typeface="+mj-ea"/>
                <a:ea typeface="+mj-ea"/>
              </a:rPr>
              <a:t>대장단</a:t>
            </a:r>
            <a:r>
              <a:rPr lang="ko-KR" altLang="en-US" sz="2000" dirty="0" smtClean="0">
                <a:latin typeface="+mj-ea"/>
                <a:ea typeface="+mj-ea"/>
              </a:rPr>
              <a:t> 정기모임</a:t>
            </a:r>
            <a:r>
              <a:rPr lang="en-US" altLang="ko-KR" sz="2000" dirty="0" smtClean="0">
                <a:latin typeface="+mj-ea"/>
                <a:ea typeface="+mj-ea"/>
              </a:rPr>
              <a:t>(</a:t>
            </a:r>
            <a:r>
              <a:rPr lang="ko-KR" altLang="en-US" sz="2000" dirty="0">
                <a:latin typeface="+mj-ea"/>
                <a:ea typeface="+mj-ea"/>
              </a:rPr>
              <a:t>연</a:t>
            </a:r>
            <a:r>
              <a:rPr lang="en-US" altLang="ko-KR" sz="2000" dirty="0" smtClean="0">
                <a:latin typeface="+mj-ea"/>
                <a:ea typeface="+mj-ea"/>
              </a:rPr>
              <a:t>2</a:t>
            </a:r>
            <a:r>
              <a:rPr lang="ko-KR" altLang="en-US" sz="2000" dirty="0" smtClean="0">
                <a:latin typeface="+mj-ea"/>
                <a:ea typeface="+mj-ea"/>
              </a:rPr>
              <a:t>회</a:t>
            </a:r>
            <a:r>
              <a:rPr lang="en-US" altLang="ko-KR" sz="2000" dirty="0" smtClean="0">
                <a:latin typeface="+mj-ea"/>
                <a:ea typeface="+mj-ea"/>
              </a:rPr>
              <a:t>)</a:t>
            </a:r>
            <a:r>
              <a:rPr lang="ko-KR" altLang="en-US" sz="2000" dirty="0" smtClean="0">
                <a:latin typeface="+mj-ea"/>
                <a:ea typeface="+mj-ea"/>
              </a:rPr>
              <a:t>실시 </a:t>
            </a:r>
            <a:r>
              <a:rPr lang="en-US" altLang="ko-KR" sz="2000" dirty="0" smtClean="0">
                <a:latin typeface="+mj-ea"/>
                <a:ea typeface="+mj-ea"/>
              </a:rPr>
              <a:t>(</a:t>
            </a:r>
            <a:r>
              <a:rPr lang="ko-KR" altLang="en-US" sz="2000" dirty="0" smtClean="0">
                <a:latin typeface="+mj-ea"/>
                <a:ea typeface="+mj-ea"/>
              </a:rPr>
              <a:t>주관</a:t>
            </a:r>
            <a:r>
              <a:rPr lang="en-US" altLang="ko-KR" sz="2000" dirty="0" smtClean="0">
                <a:latin typeface="+mj-ea"/>
                <a:ea typeface="+mj-ea"/>
              </a:rPr>
              <a:t>:</a:t>
            </a:r>
            <a:r>
              <a:rPr lang="ko-KR" altLang="en-US" sz="2000" dirty="0" err="1" smtClean="0">
                <a:latin typeface="+mj-ea"/>
                <a:ea typeface="+mj-ea"/>
              </a:rPr>
              <a:t>이왕영대장</a:t>
            </a:r>
            <a:r>
              <a:rPr lang="ko-KR" altLang="en-US" sz="2000" dirty="0" smtClean="0">
                <a:latin typeface="+mj-ea"/>
                <a:ea typeface="+mj-ea"/>
              </a:rPr>
              <a:t> 총무</a:t>
            </a:r>
            <a:r>
              <a:rPr lang="en-US" altLang="ko-KR" sz="2000" dirty="0" smtClean="0">
                <a:latin typeface="+mj-ea"/>
                <a:ea typeface="+mj-ea"/>
              </a:rPr>
              <a:t>:</a:t>
            </a:r>
            <a:r>
              <a:rPr lang="ko-KR" altLang="en-US" sz="2000" dirty="0" smtClean="0">
                <a:latin typeface="+mj-ea"/>
                <a:ea typeface="+mj-ea"/>
              </a:rPr>
              <a:t>배명석대장</a:t>
            </a:r>
            <a:r>
              <a:rPr lang="en-US" altLang="ko-KR" sz="2000" dirty="0" smtClean="0">
                <a:latin typeface="+mj-ea"/>
                <a:ea typeface="+mj-ea"/>
              </a:rPr>
              <a:t>) </a:t>
            </a:r>
            <a:r>
              <a:rPr lang="ko-KR" altLang="en-US" sz="2000" dirty="0" err="1" smtClean="0">
                <a:latin typeface="+mj-ea"/>
                <a:ea typeface="+mj-ea"/>
              </a:rPr>
              <a:t>정기모임시</a:t>
            </a:r>
            <a:r>
              <a:rPr lang="ko-KR" altLang="en-US" sz="2000" dirty="0" smtClean="0">
                <a:latin typeface="+mj-ea"/>
                <a:ea typeface="+mj-ea"/>
              </a:rPr>
              <a:t> 전임대장도 함께 </a:t>
            </a:r>
            <a:r>
              <a:rPr lang="ko-KR" altLang="en-US" sz="2000" dirty="0" err="1" smtClean="0">
                <a:latin typeface="+mj-ea"/>
                <a:ea typeface="+mj-ea"/>
              </a:rPr>
              <a:t>참석토록</a:t>
            </a:r>
            <a:r>
              <a:rPr lang="ko-KR" altLang="en-US" sz="2000" dirty="0" smtClean="0">
                <a:latin typeface="+mj-ea"/>
                <a:ea typeface="+mj-ea"/>
              </a:rPr>
              <a:t> 한다</a:t>
            </a:r>
            <a:r>
              <a:rPr lang="en-US" altLang="ko-KR" sz="2000" dirty="0" smtClean="0">
                <a:latin typeface="+mj-ea"/>
                <a:ea typeface="+mj-ea"/>
              </a:rPr>
              <a:t>.                 (</a:t>
            </a:r>
            <a:r>
              <a:rPr lang="ko-KR" altLang="en-US" sz="2000" dirty="0" smtClean="0">
                <a:latin typeface="+mj-ea"/>
                <a:ea typeface="+mj-ea"/>
              </a:rPr>
              <a:t>회비</a:t>
            </a:r>
            <a:r>
              <a:rPr lang="en-US" altLang="ko-KR" sz="2000" dirty="0" smtClean="0">
                <a:latin typeface="+mj-ea"/>
                <a:ea typeface="+mj-ea"/>
              </a:rPr>
              <a:t>5</a:t>
            </a:r>
            <a:r>
              <a:rPr lang="ko-KR" altLang="en-US" sz="2000" dirty="0" smtClean="0">
                <a:latin typeface="+mj-ea"/>
                <a:ea typeface="+mj-ea"/>
              </a:rPr>
              <a:t>만원 전임대장은 찬조금으로 대신한다</a:t>
            </a:r>
            <a:r>
              <a:rPr lang="en-US" altLang="ko-KR" sz="2000" dirty="0" smtClean="0">
                <a:latin typeface="+mj-ea"/>
                <a:ea typeface="+mj-ea"/>
              </a:rPr>
              <a:t>.)</a:t>
            </a:r>
          </a:p>
          <a:p>
            <a:endParaRPr lang="en-US" altLang="ko-KR" sz="2000" dirty="0" smtClean="0">
              <a:latin typeface="+mj-ea"/>
              <a:ea typeface="+mj-ea"/>
            </a:endParaRPr>
          </a:p>
          <a:p>
            <a:r>
              <a:rPr lang="ko-KR" altLang="en-US" sz="2000" dirty="0" err="1" smtClean="0">
                <a:latin typeface="+mj-ea"/>
                <a:ea typeface="+mj-ea"/>
              </a:rPr>
              <a:t>구조대원증</a:t>
            </a:r>
            <a:r>
              <a:rPr lang="ko-KR" altLang="en-US" sz="2000" dirty="0" smtClean="0">
                <a:latin typeface="+mj-ea"/>
                <a:ea typeface="+mj-ea"/>
              </a:rPr>
              <a:t> 신규발급 및 </a:t>
            </a:r>
            <a:r>
              <a:rPr lang="ko-KR" altLang="en-US" sz="2000" dirty="0" err="1" smtClean="0">
                <a:latin typeface="+mj-ea"/>
                <a:ea typeface="+mj-ea"/>
              </a:rPr>
              <a:t>구조대쟈켓은</a:t>
            </a:r>
            <a:r>
              <a:rPr lang="ko-KR" altLang="en-US" sz="2000" dirty="0" smtClean="0">
                <a:latin typeface="+mj-ea"/>
                <a:ea typeface="+mj-ea"/>
              </a:rPr>
              <a:t> 금년 말쯤 지급예정</a:t>
            </a:r>
            <a:endParaRPr lang="en-US" altLang="ko-KR" sz="2000" dirty="0" smtClean="0">
              <a:latin typeface="+mj-ea"/>
              <a:ea typeface="+mj-ea"/>
            </a:endParaRPr>
          </a:p>
          <a:p>
            <a:endParaRPr lang="en-US" altLang="ko-KR" sz="2000" dirty="0" smtClean="0">
              <a:latin typeface="+mj-ea"/>
              <a:ea typeface="+mj-ea"/>
            </a:endParaRPr>
          </a:p>
          <a:p>
            <a:r>
              <a:rPr lang="ko-KR" altLang="en-US" sz="2000" dirty="0" err="1" smtClean="0">
                <a:latin typeface="+mj-ea"/>
                <a:ea typeface="+mj-ea"/>
              </a:rPr>
              <a:t>구조대원증을</a:t>
            </a:r>
            <a:r>
              <a:rPr lang="ko-KR" altLang="en-US" sz="2000" dirty="0" smtClean="0">
                <a:latin typeface="+mj-ea"/>
                <a:ea typeface="+mj-ea"/>
              </a:rPr>
              <a:t> 소유한자는 국립공원 통제지역 </a:t>
            </a:r>
            <a:r>
              <a:rPr lang="ko-KR" altLang="en-US" sz="2000" dirty="0" err="1" smtClean="0">
                <a:latin typeface="+mj-ea"/>
                <a:ea typeface="+mj-ea"/>
              </a:rPr>
              <a:t>출입시</a:t>
            </a:r>
            <a:r>
              <a:rPr lang="ko-KR" altLang="en-US" sz="2000" dirty="0" smtClean="0">
                <a:latin typeface="+mj-ea"/>
                <a:ea typeface="+mj-ea"/>
              </a:rPr>
              <a:t> 정확한 목적을 가지고 구조협회를 통해 공문을 발송하여 </a:t>
            </a:r>
            <a:r>
              <a:rPr lang="ko-KR" altLang="en-US" sz="2000" dirty="0" err="1" smtClean="0">
                <a:latin typeface="+mj-ea"/>
                <a:ea typeface="+mj-ea"/>
              </a:rPr>
              <a:t>요청시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r>
              <a:rPr lang="ko-KR" altLang="en-US" sz="2000" dirty="0" err="1" smtClean="0">
                <a:latin typeface="+mj-ea"/>
                <a:ea typeface="+mj-ea"/>
              </a:rPr>
              <a:t>출입가능토록</a:t>
            </a:r>
            <a:r>
              <a:rPr lang="ko-KR" altLang="en-US" sz="2000" dirty="0" smtClean="0">
                <a:latin typeface="+mj-ea"/>
                <a:ea typeface="+mj-ea"/>
              </a:rPr>
              <a:t>    협의됨</a:t>
            </a:r>
            <a:endParaRPr lang="en-US" altLang="ko-KR" sz="2000" dirty="0" smtClean="0">
              <a:latin typeface="+mj-ea"/>
              <a:ea typeface="+mj-ea"/>
            </a:endParaRPr>
          </a:p>
          <a:p>
            <a:endParaRPr lang="en-US" altLang="ko-KR" sz="2000" dirty="0" smtClean="0">
              <a:latin typeface="+mj-ea"/>
              <a:ea typeface="+mj-ea"/>
            </a:endParaRPr>
          </a:p>
          <a:p>
            <a:r>
              <a:rPr lang="ko-KR" altLang="en-US" sz="2000" dirty="0" smtClean="0">
                <a:latin typeface="+mj-ea"/>
                <a:ea typeface="+mj-ea"/>
              </a:rPr>
              <a:t>구조대 민간지원사항 </a:t>
            </a:r>
            <a:r>
              <a:rPr lang="ko-KR" altLang="en-US" sz="2000" dirty="0" err="1" smtClean="0">
                <a:latin typeface="+mj-ea"/>
                <a:ea typeface="+mj-ea"/>
              </a:rPr>
              <a:t>가정복지지원센타를</a:t>
            </a:r>
            <a:r>
              <a:rPr lang="ko-KR" altLang="en-US" sz="2000" dirty="0" smtClean="0">
                <a:latin typeface="+mj-ea"/>
                <a:ea typeface="+mj-ea"/>
              </a:rPr>
              <a:t> 통해 </a:t>
            </a:r>
            <a:r>
              <a:rPr lang="ko-KR" altLang="en-US" sz="2000" dirty="0" err="1" smtClean="0">
                <a:latin typeface="+mj-ea"/>
                <a:ea typeface="+mj-ea"/>
              </a:rPr>
              <a:t>방송등을</a:t>
            </a:r>
            <a:r>
              <a:rPr lang="ko-KR" altLang="en-US" sz="2000" dirty="0" smtClean="0">
                <a:latin typeface="+mj-ea"/>
                <a:ea typeface="+mj-ea"/>
              </a:rPr>
              <a:t> 이용한 구조대활동홍보</a:t>
            </a:r>
            <a:endParaRPr lang="en-US" altLang="ko-KR" sz="2000" dirty="0" smtClean="0">
              <a:latin typeface="+mj-ea"/>
              <a:ea typeface="+mj-ea"/>
            </a:endParaRPr>
          </a:p>
          <a:p>
            <a:endParaRPr lang="en-US" altLang="ko-KR" sz="2000" dirty="0" smtClean="0">
              <a:latin typeface="+mj-ea"/>
              <a:ea typeface="+mj-ea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69273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US" altLang="ko-KR" sz="2800" dirty="0"/>
              <a:t>6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기타사항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32593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704"/>
          </a:xfrm>
        </p:spPr>
        <p:txBody>
          <a:bodyPr>
            <a:normAutofit/>
          </a:bodyPr>
          <a:lstStyle/>
          <a:p>
            <a:r>
              <a:rPr lang="ko-KR" altLang="en-US" sz="2000" dirty="0">
                <a:latin typeface="+mj-ea"/>
                <a:ea typeface="+mj-ea"/>
              </a:rPr>
              <a:t>현재 대별 민간지원현황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ko-KR" altLang="en-US" sz="2000" dirty="0" err="1">
                <a:latin typeface="+mj-ea"/>
                <a:ea typeface="+mj-ea"/>
              </a:rPr>
              <a:t>ㄱ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세종 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독거노인지원</a:t>
            </a:r>
            <a:r>
              <a:rPr lang="en-US" altLang="ko-KR" sz="2000" dirty="0">
                <a:latin typeface="+mj-ea"/>
                <a:ea typeface="+mj-ea"/>
              </a:rPr>
              <a:t>(</a:t>
            </a:r>
            <a:r>
              <a:rPr lang="ko-KR" altLang="en-US" sz="2000" dirty="0">
                <a:latin typeface="+mj-ea"/>
                <a:ea typeface="+mj-ea"/>
              </a:rPr>
              <a:t>식량</a:t>
            </a:r>
            <a:r>
              <a:rPr lang="en-US" altLang="ko-KR" sz="2000" dirty="0">
                <a:latin typeface="+mj-ea"/>
                <a:ea typeface="+mj-ea"/>
              </a:rPr>
              <a:t>,</a:t>
            </a:r>
            <a:r>
              <a:rPr lang="ko-KR" altLang="en-US" sz="2000" dirty="0">
                <a:latin typeface="+mj-ea"/>
                <a:ea typeface="+mj-ea"/>
              </a:rPr>
              <a:t>연료</a:t>
            </a:r>
            <a:r>
              <a:rPr lang="en-US" altLang="ko-KR" sz="2000" dirty="0">
                <a:latin typeface="+mj-ea"/>
                <a:ea typeface="+mj-ea"/>
              </a:rPr>
              <a:t>,</a:t>
            </a:r>
            <a:r>
              <a:rPr lang="ko-KR" altLang="en-US" sz="2000" dirty="0" err="1">
                <a:latin typeface="+mj-ea"/>
                <a:ea typeface="+mj-ea"/>
              </a:rPr>
              <a:t>난방비지원등</a:t>
            </a:r>
            <a:r>
              <a:rPr lang="en-US" altLang="ko-KR" sz="2000" dirty="0">
                <a:latin typeface="+mj-ea"/>
                <a:ea typeface="+mj-ea"/>
              </a:rPr>
              <a:t>) </a:t>
            </a:r>
            <a:r>
              <a:rPr lang="ko-KR" altLang="en-US" sz="2000" dirty="0">
                <a:latin typeface="+mj-ea"/>
                <a:ea typeface="+mj-ea"/>
              </a:rPr>
              <a:t>연간</a:t>
            </a:r>
            <a:r>
              <a:rPr lang="en-US" altLang="ko-KR" sz="2000" dirty="0">
                <a:latin typeface="+mj-ea"/>
                <a:ea typeface="+mj-ea"/>
              </a:rPr>
              <a:t>200</a:t>
            </a:r>
            <a:r>
              <a:rPr lang="ko-KR" altLang="en-US" sz="2000" dirty="0">
                <a:latin typeface="+mj-ea"/>
                <a:ea typeface="+mj-ea"/>
              </a:rPr>
              <a:t>만원 </a:t>
            </a:r>
            <a:r>
              <a:rPr lang="ko-KR" altLang="en-US" sz="2000" dirty="0" smtClean="0">
                <a:latin typeface="+mj-ea"/>
                <a:ea typeface="+mj-ea"/>
              </a:rPr>
              <a:t>지원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ko-KR" altLang="en-US" sz="2000" dirty="0" err="1">
                <a:latin typeface="+mj-ea"/>
                <a:ea typeface="+mj-ea"/>
              </a:rPr>
              <a:t>ㄴ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경북 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 err="1">
                <a:latin typeface="+mj-ea"/>
                <a:ea typeface="+mj-ea"/>
              </a:rPr>
              <a:t>지체장애우</a:t>
            </a:r>
            <a:r>
              <a:rPr lang="ko-KR" altLang="en-US" sz="2000" dirty="0">
                <a:latin typeface="+mj-ea"/>
                <a:ea typeface="+mj-ea"/>
              </a:rPr>
              <a:t> 매년</a:t>
            </a:r>
            <a:r>
              <a:rPr lang="en-US" altLang="ko-KR" sz="2000" dirty="0">
                <a:latin typeface="+mj-ea"/>
                <a:ea typeface="+mj-ea"/>
              </a:rPr>
              <a:t>7</a:t>
            </a:r>
            <a:r>
              <a:rPr lang="ko-KR" altLang="en-US" sz="2000" dirty="0">
                <a:latin typeface="+mj-ea"/>
                <a:ea typeface="+mj-ea"/>
              </a:rPr>
              <a:t>명 연간</a:t>
            </a:r>
            <a:r>
              <a:rPr lang="en-US" altLang="ko-KR" sz="2000" dirty="0">
                <a:latin typeface="+mj-ea"/>
                <a:ea typeface="+mj-ea"/>
              </a:rPr>
              <a:t>500</a:t>
            </a:r>
            <a:r>
              <a:rPr lang="ko-KR" altLang="en-US" sz="2000" dirty="0">
                <a:latin typeface="+mj-ea"/>
                <a:ea typeface="+mj-ea"/>
              </a:rPr>
              <a:t>만원지원 및 산행행사실시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ko-KR" altLang="en-US" sz="2000" dirty="0" err="1" smtClean="0">
                <a:latin typeface="+mj-ea"/>
                <a:ea typeface="+mj-ea"/>
              </a:rPr>
              <a:t>ㄷ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강원 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독거노인지원 </a:t>
            </a:r>
            <a:r>
              <a:rPr lang="en-US" altLang="ko-KR" sz="2000" dirty="0">
                <a:latin typeface="+mj-ea"/>
                <a:ea typeface="+mj-ea"/>
              </a:rPr>
              <a:t>(</a:t>
            </a:r>
            <a:r>
              <a:rPr lang="ko-KR" altLang="en-US" sz="2000" dirty="0" err="1">
                <a:latin typeface="+mj-ea"/>
                <a:ea typeface="+mj-ea"/>
              </a:rPr>
              <a:t>연탄지원등</a:t>
            </a:r>
            <a:r>
              <a:rPr lang="en-US" altLang="ko-KR" sz="2000" dirty="0">
                <a:latin typeface="+mj-ea"/>
                <a:ea typeface="+mj-ea"/>
              </a:rPr>
              <a:t>) </a:t>
            </a:r>
            <a:r>
              <a:rPr lang="ko-KR" altLang="en-US" sz="2000" dirty="0">
                <a:latin typeface="+mj-ea"/>
                <a:ea typeface="+mj-ea"/>
              </a:rPr>
              <a:t>연간</a:t>
            </a:r>
            <a:r>
              <a:rPr lang="en-US" altLang="ko-KR" sz="2000" dirty="0">
                <a:latin typeface="+mj-ea"/>
                <a:ea typeface="+mj-ea"/>
              </a:rPr>
              <a:t>100</a:t>
            </a:r>
            <a:r>
              <a:rPr lang="ko-KR" altLang="en-US" sz="2000" dirty="0">
                <a:latin typeface="+mj-ea"/>
                <a:ea typeface="+mj-ea"/>
              </a:rPr>
              <a:t>만</a:t>
            </a: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ko-KR" altLang="en-US" sz="2000" dirty="0" smtClean="0">
                <a:latin typeface="+mj-ea"/>
                <a:ea typeface="+mj-ea"/>
              </a:rPr>
              <a:t>가정복지 </a:t>
            </a:r>
            <a:r>
              <a:rPr lang="ko-KR" altLang="en-US" sz="2000" dirty="0" err="1" smtClean="0">
                <a:latin typeface="+mj-ea"/>
                <a:ea typeface="+mj-ea"/>
              </a:rPr>
              <a:t>지원센타와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          </a:t>
            </a:r>
            <a:r>
              <a:rPr lang="ko-KR" altLang="en-US" sz="2000" dirty="0">
                <a:latin typeface="+mj-ea"/>
              </a:rPr>
              <a:t>협의하여 함께 활동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71120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427</TotalTime>
  <Words>584</Words>
  <Application>Microsoft Office PowerPoint</Application>
  <PresentationFormat>화면 슬라이드 쇼(4:3)</PresentationFormat>
  <Paragraphs>99</Paragraphs>
  <Slides>10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광장</vt:lpstr>
      <vt:lpstr>  2018구조협회 합동워크샵 </vt:lpstr>
      <vt:lpstr>안    건 </vt:lpstr>
      <vt:lpstr>  2. 각 시.도연맹 회장단과 구조대와의 관계개선 협의  </vt:lpstr>
      <vt:lpstr>3. 각 시.도 구조대원 확보방안</vt:lpstr>
      <vt:lpstr>슬라이드 5</vt:lpstr>
      <vt:lpstr>4.권역별 교육 </vt:lpstr>
      <vt:lpstr>5. 민관경진대회 및 하계단합대회</vt:lpstr>
      <vt:lpstr>6. 기타사항</vt:lpstr>
      <vt:lpstr>슬라이드 9</vt:lpstr>
      <vt:lpstr>                     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2018구조협회 합동워크샵</dc:title>
  <dc:creator>Windows 사용자</dc:creator>
  <cp:lastModifiedBy>Gold</cp:lastModifiedBy>
  <cp:revision>22</cp:revision>
  <cp:lastPrinted>2018-03-10T07:57:28Z</cp:lastPrinted>
  <dcterms:created xsi:type="dcterms:W3CDTF">2018-03-10T02:53:24Z</dcterms:created>
  <dcterms:modified xsi:type="dcterms:W3CDTF">2018-03-12T10:51:16Z</dcterms:modified>
</cp:coreProperties>
</file>