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9" r:id="rId2"/>
    <p:sldId id="273" r:id="rId3"/>
    <p:sldId id="274" r:id="rId4"/>
    <p:sldId id="275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6" r:id="rId14"/>
    <p:sldId id="268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16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E413CE-2C26-411D-87B8-8D66B35AD590}" type="datetimeFigureOut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0B047-D4D2-43FB-B49A-6848E40F06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5538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2C7C-B54D-4552-B969-F68EFC19F9D7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3906-3932-44DD-BEA8-197FF564AE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3999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AB8D3-BF7D-476A-8D2E-A18E285B7362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3906-3932-44DD-BEA8-197FF564AE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2045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24313-861C-4024-8133-54CB5051009F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3906-3932-44DD-BEA8-197FF564AE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949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B590-2FFC-4329-91FD-DF7BD32D0331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3906-3932-44DD-BEA8-197FF564AE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732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EA3BA-1680-48EE-8872-713AB2FC0E30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3906-3932-44DD-BEA8-197FF564AE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2174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DE1D4-B114-46D6-AD2A-86E07A5398D8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3906-3932-44DD-BEA8-197FF564AE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5201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66F2D-5A15-4266-B829-F6C572D12786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3906-3932-44DD-BEA8-197FF564AE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4819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FF71-B84B-4646-844A-24AB1BBB36C0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3906-3932-44DD-BEA8-197FF564AE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9897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95F6D-DC6F-4F25-8665-2EFBC8DB7913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3906-3932-44DD-BEA8-197FF564AE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4458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2F3CB-60C6-4B03-BF90-F7B318CAE5CA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3906-3932-44DD-BEA8-197FF564AE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4115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99100-710A-4B28-A17B-FBA994E5F49A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3906-3932-44DD-BEA8-197FF564AE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530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DEFAF-6317-4F77-B467-F1E4433EE6D6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43906-3932-44DD-BEA8-197FF564AE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2543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“</a:t>
            </a:r>
            <a:r>
              <a:rPr lang="ko-KR" altLang="en-US" b="1" dirty="0" smtClean="0"/>
              <a:t>나는 왜 산에 가는가</a:t>
            </a:r>
            <a:r>
              <a:rPr lang="en-US" altLang="ko-KR" b="1" dirty="0" smtClean="0"/>
              <a:t>?”</a:t>
            </a:r>
            <a:endParaRPr lang="ko-KR" altLang="en-US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sz="2400" dirty="0" smtClean="0"/>
              <a:t>2018. 3. </a:t>
            </a:r>
          </a:p>
          <a:p>
            <a:endParaRPr lang="en-US" altLang="ko-KR" dirty="0"/>
          </a:p>
          <a:p>
            <a:r>
              <a:rPr lang="ko-KR" altLang="en-US" sz="2400" b="1" dirty="0" smtClean="0"/>
              <a:t>대한민국 산악구조대의 생각 </a:t>
            </a:r>
            <a:endParaRPr lang="ko-KR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20050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089905"/>
              </p:ext>
            </p:extLst>
          </p:nvPr>
        </p:nvGraphicFramePr>
        <p:xfrm>
          <a:off x="323528" y="692696"/>
          <a:ext cx="8229599" cy="2664296"/>
        </p:xfrm>
        <a:graphic>
          <a:graphicData uri="http://schemas.openxmlformats.org/drawingml/2006/table">
            <a:tbl>
              <a:tblPr/>
              <a:tblGrid>
                <a:gridCol w="306014"/>
                <a:gridCol w="2786916"/>
                <a:gridCol w="5136669"/>
              </a:tblGrid>
              <a:tr h="119893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</a:t>
                      </a:r>
                    </a:p>
                  </a:txBody>
                  <a:tcPr marL="5465" marR="5465" marT="5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삶의 새로운 활력 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일상에서의 무료함에서 잠시 벗어나 산에 오르고 바위를 오르면서 쌓였던 스트레스를 풀고 </a:t>
                      </a:r>
                      <a:br>
                        <a:rPr lang="ko-KR" alt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심신의 안정과 새로운 활력을 얻기위하여 산에 오릅니다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72917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</a:t>
                      </a:r>
                    </a:p>
                  </a:txBody>
                  <a:tcPr marL="5465" marR="5465" marT="5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삶의 새로운 활력 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처음엔 아무것도 모르고 다녓다</a:t>
                      </a:r>
                      <a:r>
                        <a:rPr lang="en-US" altLang="ko-KR" sz="15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</a:t>
                      </a:r>
                      <a:br>
                        <a:rPr lang="en-US" altLang="ko-KR" sz="15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어느날인가 부터 나에게 에너지를 주고</a:t>
                      </a:r>
                      <a:r>
                        <a:rPr lang="en-US" altLang="ko-KR" sz="15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활력을 준다</a:t>
                      </a:r>
                      <a:r>
                        <a:rPr lang="en-US" altLang="ko-KR" sz="15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736187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</a:t>
                      </a:r>
                    </a:p>
                  </a:txBody>
                  <a:tcPr marL="5465" marR="5465" marT="5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삶의 새로운 활력 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마음과 신체를 </a:t>
                      </a:r>
                      <a:r>
                        <a:rPr lang="ko-KR" altLang="en-US" sz="15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정화하기위해</a:t>
                      </a:r>
                      <a:r>
                        <a:rPr lang="ko-KR" alt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  </a:t>
                      </a:r>
                      <a:r>
                        <a:rPr lang="ko-KR" altLang="en-US" sz="15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산을오르며</a:t>
                      </a:r>
                      <a:r>
                        <a:rPr lang="ko-KR" alt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br>
                        <a:rPr lang="ko-KR" alt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활력을 </a:t>
                      </a:r>
                      <a:r>
                        <a:rPr lang="ko-KR" altLang="en-US" sz="15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찿기위해</a:t>
                      </a:r>
                      <a:endParaRPr lang="ko-KR" alt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487213"/>
              </p:ext>
            </p:extLst>
          </p:nvPr>
        </p:nvGraphicFramePr>
        <p:xfrm>
          <a:off x="323528" y="3717032"/>
          <a:ext cx="8229599" cy="2123885"/>
        </p:xfrm>
        <a:graphic>
          <a:graphicData uri="http://schemas.openxmlformats.org/drawingml/2006/table">
            <a:tbl>
              <a:tblPr/>
              <a:tblGrid>
                <a:gridCol w="306014"/>
                <a:gridCol w="2786916"/>
                <a:gridCol w="5136669"/>
              </a:tblGrid>
              <a:tr h="508202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</a:t>
                      </a:r>
                    </a:p>
                  </a:txBody>
                  <a:tcPr marL="5465" marR="5465" marT="5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미지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언제나 새로움 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미지의 길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미지의 세계 탐구</a:t>
                      </a: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심신단련</a:t>
                      </a: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b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언제나 가는 그 길도 같은 길은 없다 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</a:tr>
              <a:tr h="459022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</a:t>
                      </a:r>
                    </a:p>
                  </a:txBody>
                  <a:tcPr marL="5465" marR="5465" marT="5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미지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언제나 새로움 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새로운 대상지가 주는 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설레임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함께 </a:t>
                      </a:r>
                      <a:b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가는 대원들과의 우정</a:t>
                      </a: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/ </a:t>
                      </a:r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등반의 즐거움이 주는 행복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</a:tr>
              <a:tr h="115301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</a:t>
                      </a:r>
                    </a:p>
                  </a:txBody>
                  <a:tcPr marL="5465" marR="5465" marT="5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미지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언제나 새로움 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고등학교 졸업하고 취직했던 회사산악회가 와해되었습니다 </a:t>
                      </a:r>
                      <a:b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어느날길을가다</a:t>
                      </a:r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건널목을 건넜는데 </a:t>
                      </a:r>
                      <a:r>
                        <a:rPr lang="ko-KR" alt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바로앞에</a:t>
                      </a:r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걸린 둥지산악회 </a:t>
                      </a:r>
                      <a:b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회원 모집 공고를 보고 사회산악회는 어떤 곳인가 하는 호기심에서 가입해서 바위를 처음 접하며 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길이 아닌 곳을 올라갈 수 있구나</a:t>
                      </a:r>
                      <a:b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하는 것을 느꼈습니다</a:t>
                      </a: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</a:tr>
            </a:tbl>
          </a:graphicData>
        </a:graphic>
      </p:graphicFrame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65C04-05DB-4B53-A3FE-35C5D6D677A0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3906-3932-44DD-BEA8-197FF564AEE8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557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451381"/>
              </p:ext>
            </p:extLst>
          </p:nvPr>
        </p:nvGraphicFramePr>
        <p:xfrm>
          <a:off x="457200" y="1628800"/>
          <a:ext cx="8229599" cy="3190676"/>
        </p:xfrm>
        <a:graphic>
          <a:graphicData uri="http://schemas.openxmlformats.org/drawingml/2006/table">
            <a:tbl>
              <a:tblPr/>
              <a:tblGrid>
                <a:gridCol w="306014"/>
                <a:gridCol w="2786916"/>
                <a:gridCol w="5136669"/>
              </a:tblGrid>
              <a:tr h="474043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</a:t>
                      </a:r>
                    </a:p>
                  </a:txBody>
                  <a:tcPr marL="5465" marR="5465" marT="5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그냥 좋아서 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다른 특별한 </a:t>
                      </a:r>
                      <a:r>
                        <a:rPr lang="ko-KR" alt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이유없습니다</a:t>
                      </a: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이유 없이 산이 좋습니다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993667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</a:t>
                      </a:r>
                    </a:p>
                  </a:txBody>
                  <a:tcPr marL="5465" marR="5465" marT="5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그냥 좋아서 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그다지 </a:t>
                      </a:r>
                      <a:r>
                        <a:rPr lang="ko-KR" alt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생각해보지않았던</a:t>
                      </a:r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주제인 데</a:t>
                      </a: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그저 산이 좋아서 산에 </a:t>
                      </a:r>
                      <a:r>
                        <a:rPr lang="ko-KR" alt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다녔는</a:t>
                      </a:r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데</a:t>
                      </a: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b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이 기회를 통해 가치관을 </a:t>
                      </a:r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다시 정립하고자 합니다</a:t>
                      </a: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239806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</a:t>
                      </a:r>
                    </a:p>
                  </a:txBody>
                  <a:tcPr marL="5465" marR="5465" marT="5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그냥 좋아서 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왜 산에 갈까요</a:t>
                      </a:r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? </a:t>
                      </a:r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아직도 잘 모르겠습니다</a:t>
                      </a:r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/>
                      </a:r>
                      <a:b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고등학교때</a:t>
                      </a:r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친구 따라 </a:t>
                      </a:r>
                      <a:r>
                        <a:rPr lang="ko-KR" alt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산악부를</a:t>
                      </a:r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r>
                        <a:rPr lang="ko-KR" alt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접한것이</a:t>
                      </a:r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계기가 되어 지금까지 다니고 있지만 아직도 잘 모르겠습니다</a:t>
                      </a: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48316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5465" marR="5465" marT="5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쉽게 접할 </a:t>
                      </a:r>
                      <a:r>
                        <a:rPr lang="ko-KR" altLang="en-US" sz="2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수있어서</a:t>
                      </a:r>
                      <a:r>
                        <a:rPr lang="ko-KR" alt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산을 쉽게 접할 수 </a:t>
                      </a:r>
                      <a:r>
                        <a:rPr lang="ko-KR" alt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있다보니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6CDC9-13A3-437E-8B76-3A843C0CE977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3906-3932-44DD-BEA8-197FF564AEE8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4203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4000" b="1" dirty="0" smtClean="0"/>
              <a:t>우리가 생각하는 알피니즘</a:t>
            </a:r>
            <a:r>
              <a:rPr lang="en-US" altLang="ko-KR" sz="4000" b="1" dirty="0" smtClean="0"/>
              <a:t>?</a:t>
            </a:r>
            <a:endParaRPr lang="ko-KR" altLang="en-US" sz="4000" b="1" dirty="0"/>
          </a:p>
        </p:txBody>
      </p:sp>
      <p:sp>
        <p:nvSpPr>
          <p:cNvPr id="6" name="부제목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95F6D-DC6F-4F25-8665-2EFBC8DB7913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3906-3932-44DD-BEA8-197FF564AEE8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575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95F6D-DC6F-4F25-8665-2EFBC8DB7913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3906-3932-44DD-BEA8-197FF564AEE8}" type="slidenum">
              <a:rPr lang="ko-KR" altLang="en-US" smtClean="0"/>
              <a:t>13</a:t>
            </a:fld>
            <a:endParaRPr lang="ko-KR" altLang="en-US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725042"/>
              </p:ext>
            </p:extLst>
          </p:nvPr>
        </p:nvGraphicFramePr>
        <p:xfrm>
          <a:off x="469900" y="1052736"/>
          <a:ext cx="8350572" cy="4896545"/>
        </p:xfrm>
        <a:graphic>
          <a:graphicData uri="http://schemas.openxmlformats.org/drawingml/2006/table">
            <a:tbl>
              <a:tblPr/>
              <a:tblGrid>
                <a:gridCol w="1683334"/>
                <a:gridCol w="6667238"/>
              </a:tblGrid>
              <a:tr h="57954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altLang="ko-K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1. </a:t>
                      </a:r>
                      <a:r>
                        <a:rPr lang="ko-KR" altLang="en-US" sz="2400" b="1" i="0" u="none" strike="noStrike" dirty="0">
                          <a:solidFill>
                            <a:srgbClr val="0070C0"/>
                          </a:solidFill>
                          <a:effectLst/>
                          <a:latin typeface="맑은 고딕"/>
                        </a:rPr>
                        <a:t>사람</a:t>
                      </a:r>
                      <a:r>
                        <a:rPr lang="en-US" altLang="ko-KR" sz="2400" b="1" i="0" u="none" strike="noStrike" dirty="0">
                          <a:solidFill>
                            <a:srgbClr val="0070C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2400" b="1" i="0" u="none" strike="noStrike" dirty="0">
                          <a:solidFill>
                            <a:srgbClr val="0070C0"/>
                          </a:solidFill>
                          <a:effectLst/>
                          <a:latin typeface="맑은 고딕"/>
                        </a:rPr>
                        <a:t>친구</a:t>
                      </a:r>
                      <a:r>
                        <a:rPr lang="en-US" altLang="ko-KR" sz="2400" b="1" i="0" u="none" strike="noStrike" dirty="0">
                          <a:solidFill>
                            <a:srgbClr val="0070C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2400" b="1" i="0" u="none" strike="noStrike" dirty="0">
                          <a:solidFill>
                            <a:srgbClr val="0070C0"/>
                          </a:solidFill>
                          <a:effectLst/>
                          <a:latin typeface="맑은 고딕"/>
                        </a:rPr>
                        <a:t>정</a:t>
                      </a:r>
                      <a:r>
                        <a:rPr lang="en-US" altLang="ko-KR" sz="2400" b="1" i="0" u="none" strike="noStrike" dirty="0">
                          <a:solidFill>
                            <a:srgbClr val="0070C0"/>
                          </a:solidFill>
                          <a:effectLst/>
                          <a:latin typeface="맑은 고딕"/>
                        </a:rPr>
                        <a:t>. </a:t>
                      </a:r>
                      <a:r>
                        <a:rPr lang="ko-KR" altLang="en-US" sz="2400" b="1" i="0" u="none" strike="noStrike" dirty="0">
                          <a:solidFill>
                            <a:srgbClr val="0070C0"/>
                          </a:solidFill>
                          <a:effectLst/>
                          <a:latin typeface="맑은 고딕"/>
                        </a:rPr>
                        <a:t>그 자체가 알피니즘 </a:t>
                      </a:r>
                      <a:r>
                        <a:rPr lang="en-US" altLang="ko-KR" sz="2400" b="1" i="0" u="none" strike="noStrike" dirty="0">
                          <a:solidFill>
                            <a:srgbClr val="0070C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2400" b="1" i="0" u="none" strike="noStrike" dirty="0">
                          <a:solidFill>
                            <a:srgbClr val="0070C0"/>
                          </a:solidFill>
                          <a:effectLst/>
                          <a:latin typeface="맑은 고딕"/>
                        </a:rPr>
                        <a:t>순수성과 유사</a:t>
                      </a:r>
                      <a:r>
                        <a:rPr lang="en-US" altLang="ko-KR" sz="2400" b="1" i="0" u="none" strike="noStrike" dirty="0">
                          <a:solidFill>
                            <a:srgbClr val="0070C0"/>
                          </a:solidFill>
                          <a:effectLst/>
                          <a:latin typeface="맑은 고딕"/>
                        </a:rPr>
                        <a:t>)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615025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사람</a:t>
                      </a:r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친구</a:t>
                      </a:r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정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산은 소중하고 맘편한 벗과 같은  내삶의 소소한 일상입니다</a:t>
                      </a:r>
                      <a:r>
                        <a:rPr lang="en-US" altLang="ko-KR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</a:t>
                      </a:r>
                      <a:endParaRPr lang="ko-KR" altLang="en-US" sz="18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23005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사람</a:t>
                      </a:r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친구</a:t>
                      </a:r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정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높은산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좋은 등반도 있겠지만 저는 </a:t>
                      </a:r>
                      <a:r>
                        <a:rPr lang="ko-KR" altLang="en-US" sz="20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좋은 사람과 함께 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가는 것이 </a:t>
                      </a:r>
                      <a:r>
                        <a:rPr lang="ko-KR" alt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좋은 </a:t>
                      </a:r>
                      <a:r>
                        <a:rPr lang="ko-KR" alt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알피니짐이라</a:t>
                      </a:r>
                      <a:r>
                        <a:rPr lang="ko-KR" alt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생각합니다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615025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사람</a:t>
                      </a:r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친구</a:t>
                      </a:r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정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사람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정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이라고합니다</a:t>
                      </a:r>
                      <a:endParaRPr lang="ko-KR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615025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사람</a:t>
                      </a:r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친구</a:t>
                      </a:r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정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000" b="1" i="0" u="none" strike="noStrike" dirty="0" err="1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좋은사람과</a:t>
                      </a:r>
                      <a:r>
                        <a:rPr lang="ko-KR" altLang="en-US" sz="20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 즐거운 고민을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  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영위하기위해</a:t>
                      </a:r>
                      <a:endParaRPr lang="ko-KR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615025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사람</a:t>
                      </a:r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친구</a:t>
                      </a:r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정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사람</a:t>
                      </a:r>
                      <a:r>
                        <a:rPr lang="en-US" altLang="ko-KR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</a:t>
                      </a:r>
                      <a:r>
                        <a:rPr lang="ko-KR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정 을 느끼기위함 임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626852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사람</a:t>
                      </a:r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친구</a:t>
                      </a:r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정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저혼자가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아닌 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등반팀과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 희로애락 함께 하며 정상을 가는 것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724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95F6D-DC6F-4F25-8665-2EFBC8DB7913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3906-3932-44DD-BEA8-197FF564AEE8}" type="slidenum">
              <a:rPr lang="ko-KR" altLang="en-US" smtClean="0"/>
              <a:t>14</a:t>
            </a:fld>
            <a:endParaRPr lang="ko-KR" altLang="en-US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639800"/>
              </p:ext>
            </p:extLst>
          </p:nvPr>
        </p:nvGraphicFramePr>
        <p:xfrm>
          <a:off x="683568" y="1412776"/>
          <a:ext cx="7704855" cy="5112567"/>
        </p:xfrm>
        <a:graphic>
          <a:graphicData uri="http://schemas.openxmlformats.org/drawingml/2006/table">
            <a:tbl>
              <a:tblPr/>
              <a:tblGrid>
                <a:gridCol w="1467024"/>
                <a:gridCol w="6237831"/>
              </a:tblGrid>
              <a:tr h="373635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도전</a:t>
                      </a:r>
                    </a:p>
                  </a:txBody>
                  <a:tcPr marL="5513" marR="5513" marT="5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도전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! 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정상에 오르면 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올랏다는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희열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?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을 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느끼는것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같다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</a:t>
                      </a:r>
                    </a:p>
                  </a:txBody>
                  <a:tcPr marL="5513" marR="5513" marT="5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373635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도전</a:t>
                      </a:r>
                    </a:p>
                  </a:txBody>
                  <a:tcPr marL="5513" marR="5513" marT="5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똑같은 산은 없다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</a:t>
                      </a:r>
                    </a:p>
                  </a:txBody>
                  <a:tcPr marL="5513" marR="5513" marT="5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373635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도전</a:t>
                      </a:r>
                    </a:p>
                  </a:txBody>
                  <a:tcPr marL="5513" marR="5513" marT="5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즐거움 찾고 도전하는 마음 </a:t>
                      </a:r>
                    </a:p>
                  </a:txBody>
                  <a:tcPr marL="5513" marR="5513" marT="5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647633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도전</a:t>
                      </a:r>
                    </a:p>
                  </a:txBody>
                  <a:tcPr marL="5513" marR="5513" marT="5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젊은 시절 모험과 새로운 길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어려운 것을 찾았으나 </a:t>
                      </a:r>
                      <a:b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현재는 나 보다는 후배들의 경험을 늘리는 것과 안전</a:t>
                      </a:r>
                    </a:p>
                  </a:txBody>
                  <a:tcPr marL="5513" marR="5513" marT="5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373635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도전</a:t>
                      </a:r>
                    </a:p>
                  </a:txBody>
                  <a:tcPr marL="5513" marR="5513" marT="5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0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모험과 즐거움과 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반가움 입니다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고도를 지향하기 보다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</a:t>
                      </a:r>
                    </a:p>
                  </a:txBody>
                  <a:tcPr marL="5513" marR="5513" marT="5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647633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도전</a:t>
                      </a:r>
                    </a:p>
                  </a:txBody>
                  <a:tcPr marL="5513" marR="5513" marT="5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미지에 대한 </a:t>
                      </a:r>
                      <a:r>
                        <a:rPr lang="ko-KR" altLang="en-US" sz="20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모험의 </a:t>
                      </a:r>
                      <a:r>
                        <a:rPr lang="ko-KR" altLang="en-US" sz="2000" b="1" i="0" u="none" strike="noStrike" dirty="0" err="1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설레임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성취감에 수반되는 즐거움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b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그 안에서 이루어지는 만남의 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반감움을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즐깁니다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</a:t>
                      </a:r>
                    </a:p>
                  </a:txBody>
                  <a:tcPr marL="5513" marR="5513" marT="5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647633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도전</a:t>
                      </a:r>
                    </a:p>
                  </a:txBody>
                  <a:tcPr marL="5513" marR="5513" marT="5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암벽등반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빙벽등반등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나자신의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한계에 도전하며 </a:t>
                      </a:r>
                      <a:b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20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보다 나은 </a:t>
                      </a:r>
                      <a:r>
                        <a:rPr lang="ko-KR" altLang="en-US" sz="20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나를 </a:t>
                      </a:r>
                      <a:r>
                        <a:rPr lang="ko-KR" altLang="en-US" sz="20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찾기 위한  </a:t>
                      </a:r>
                      <a:r>
                        <a:rPr lang="ko-KR" alt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방편입니다</a:t>
                      </a:r>
                      <a:endParaRPr lang="ko-KR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5513" marR="5513" marT="5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647633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도전 </a:t>
                      </a:r>
                    </a:p>
                  </a:txBody>
                  <a:tcPr marL="5513" marR="5513" marT="5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이것이 산을 대하는 나의 감정이 </a:t>
                      </a:r>
                      <a:b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새로운 대상지를 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찿아가는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느낌</a:t>
                      </a:r>
                    </a:p>
                  </a:txBody>
                  <a:tcPr marL="5513" marR="5513" marT="5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373635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미지</a:t>
                      </a:r>
                    </a:p>
                  </a:txBody>
                  <a:tcPr marL="5513" marR="5513" marT="5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새로운 </a:t>
                      </a:r>
                      <a:r>
                        <a:rPr lang="ko-KR" altLang="en-US" sz="20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미지의 </a:t>
                      </a:r>
                      <a:r>
                        <a:rPr lang="ko-KR" altLang="en-US" sz="20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산을 </a:t>
                      </a:r>
                      <a:r>
                        <a:rPr lang="ko-KR" altLang="en-US" sz="2000" b="1" i="0" u="none" strike="noStrike" dirty="0" err="1" smtClean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만나는것</a:t>
                      </a:r>
                      <a:r>
                        <a:rPr lang="ko-KR" altLang="en-US" sz="20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 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입니다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</a:t>
                      </a:r>
                    </a:p>
                  </a:txBody>
                  <a:tcPr marL="5513" marR="5513" marT="5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65386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미지</a:t>
                      </a:r>
                      <a:r>
                        <a:rPr lang="en-US" altLang="ko-KR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익힘 </a:t>
                      </a:r>
                    </a:p>
                  </a:txBody>
                  <a:tcPr marL="5513" marR="5513" marT="5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등반에서 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어려고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힘들때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하나식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느끼고 배워가는 </a:t>
                      </a:r>
                      <a:b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나를 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찾을수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있기 때문 입니다</a:t>
                      </a:r>
                    </a:p>
                  </a:txBody>
                  <a:tcPr marL="5513" marR="5513" marT="5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83568" y="764704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2. </a:t>
            </a:r>
            <a:r>
              <a:rPr lang="ko-KR" altLang="en-US" sz="2000" b="1" dirty="0" smtClean="0"/>
              <a:t>알피니즘의 핵심은 도전</a:t>
            </a:r>
            <a:r>
              <a:rPr lang="en-US" altLang="ko-KR" sz="2000" b="1" dirty="0" smtClean="0"/>
              <a:t>!</a:t>
            </a:r>
            <a:endParaRPr lang="ko-KR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15122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95F6D-DC6F-4F25-8665-2EFBC8DB7913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3906-3932-44DD-BEA8-197FF564AEE8}" type="slidenum">
              <a:rPr lang="ko-KR" altLang="en-US" smtClean="0"/>
              <a:t>15</a:t>
            </a:fld>
            <a:endParaRPr lang="ko-KR" altLang="en-US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9688508"/>
              </p:ext>
            </p:extLst>
          </p:nvPr>
        </p:nvGraphicFramePr>
        <p:xfrm>
          <a:off x="445030" y="1268760"/>
          <a:ext cx="8159418" cy="5040560"/>
        </p:xfrm>
        <a:graphic>
          <a:graphicData uri="http://schemas.openxmlformats.org/drawingml/2006/table">
            <a:tbl>
              <a:tblPr/>
              <a:tblGrid>
                <a:gridCol w="1857620"/>
                <a:gridCol w="6301798"/>
              </a:tblGrid>
              <a:tr h="314657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산과 나의 일체화 </a:t>
                      </a:r>
                    </a:p>
                  </a:txBody>
                  <a:tcPr marL="5433" marR="5433" marT="54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내가 곧 산이요 산 또한 나라고 생각합니다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..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157328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산과 나의 일체화 </a:t>
                      </a:r>
                    </a:p>
                  </a:txBody>
                  <a:tcPr marL="5433" marR="5433" marT="54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산에 다니는 문화는 가</a:t>
                      </a:r>
                      <a:r>
                        <a:rPr lang="ko-KR" altLang="en-US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장 동물적인 활동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이라고 생각합니다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</a:t>
                      </a:r>
                      <a:b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동물적인 행동을 했을 때 가장 성취감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이 높고 </a:t>
                      </a:r>
                      <a:b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그로인해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무한한 기쁨을 얻을 수 있습니다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</a:t>
                      </a:r>
                      <a:b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결국 나의 알피니즘은 건전한 정신과 신체를 </a:t>
                      </a:r>
                      <a:b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유지할 수 있는 것입니다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 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314657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산과 나의 일체화 </a:t>
                      </a:r>
                    </a:p>
                  </a:txBody>
                  <a:tcPr marL="5433" marR="5433" marT="54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나의 알피니즘은 </a:t>
                      </a:r>
                      <a:r>
                        <a:rPr lang="ko-KR" altLang="en-US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인생이다</a:t>
                      </a:r>
                      <a:r>
                        <a:rPr lang="en-US" altLang="ko-K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.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94397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산과 나의 일체화 </a:t>
                      </a:r>
                    </a:p>
                  </a:txBody>
                  <a:tcPr marL="5433" marR="5433" marT="54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불광불급이란 </a:t>
                      </a:r>
                      <a:r>
                        <a:rPr lang="ko-KR" alt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내삶에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신조처럼 </a:t>
                      </a:r>
                      <a:b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산에서의 나의 행동과 의지를 되새기며 목표한 산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..  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가고 싶은 산 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.. </a:t>
                      </a:r>
                      <a:b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늘 처음처럼 나를 돌아보며 앞으로 </a:t>
                      </a:r>
                      <a:r>
                        <a:rPr lang="ko-KR" alt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빠다시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곧게 뻗어가는 나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…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94397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산과 나의 일체화 </a:t>
                      </a:r>
                    </a:p>
                  </a:txBody>
                  <a:tcPr marL="5433" marR="5433" marT="54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두려움을 극복해 </a:t>
                      </a:r>
                      <a:r>
                        <a:rPr lang="ko-KR" altLang="en-US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산이라는 존재가 두려운 대상이 아닌 </a:t>
                      </a:r>
                      <a:br>
                        <a:rPr lang="ko-KR" altLang="en-US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언제든 찾아가 편히 안기고 싶은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집으로 </a:t>
                      </a:r>
                      <a:b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산을 만들어 가는 것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314657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산과 나의 일체화 </a:t>
                      </a:r>
                    </a:p>
                  </a:txBody>
                  <a:tcPr marL="5433" marR="5433" marT="54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대자연과의 </a:t>
                      </a:r>
                      <a:r>
                        <a:rPr lang="ko-KR" alt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동화를통한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자연주의에의 접근과 체험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57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산과 나의 일체화 </a:t>
                      </a:r>
                    </a:p>
                  </a:txBody>
                  <a:tcPr marL="5433" marR="5433" marT="54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자유를 찾아서 내가 숨쉬고 살아 있음을 느낄 수 있어서 입니다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708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산과 나의 일체화 </a:t>
                      </a:r>
                    </a:p>
                  </a:txBody>
                  <a:tcPr marL="5433" marR="5433" marT="54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산은 나에게 있어 한마디로 정의하자면 두려운 친구이다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67544" y="548680"/>
            <a:ext cx="6912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3. </a:t>
            </a:r>
            <a:r>
              <a:rPr lang="ko-KR" altLang="en-US" sz="2400" b="1" dirty="0" smtClean="0"/>
              <a:t>산과 나의 일체화 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동화</a:t>
            </a:r>
            <a:r>
              <a:rPr lang="en-US" altLang="ko-KR" sz="2400" b="1" dirty="0" smtClean="0"/>
              <a:t>)</a:t>
            </a:r>
            <a:endParaRPr lang="ko-KR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01872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95F6D-DC6F-4F25-8665-2EFBC8DB7913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3906-3932-44DD-BEA8-197FF564AEE8}" type="slidenum">
              <a:rPr lang="ko-KR" altLang="en-US" smtClean="0"/>
              <a:t>16</a:t>
            </a:fld>
            <a:endParaRPr lang="ko-KR" altLang="en-US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739119"/>
              </p:ext>
            </p:extLst>
          </p:nvPr>
        </p:nvGraphicFramePr>
        <p:xfrm>
          <a:off x="467544" y="1484784"/>
          <a:ext cx="8229600" cy="717422"/>
        </p:xfrm>
        <a:graphic>
          <a:graphicData uri="http://schemas.openxmlformats.org/drawingml/2006/table">
            <a:tbl>
              <a:tblPr/>
              <a:tblGrid>
                <a:gridCol w="1873598"/>
                <a:gridCol w="6356002"/>
              </a:tblGrid>
              <a:tr h="35574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순수함</a:t>
                      </a:r>
                    </a:p>
                  </a:txBody>
                  <a:tcPr marL="5929" marR="5929" marT="59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순수함의 결정체</a:t>
                      </a:r>
                      <a:r>
                        <a:rPr lang="en-US" altLang="ko-KR" sz="19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!</a:t>
                      </a:r>
                    </a:p>
                  </a:txBody>
                  <a:tcPr marL="5929" marR="5929" marT="5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67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순수힘</a:t>
                      </a:r>
                    </a:p>
                  </a:txBody>
                  <a:tcPr marL="5929" marR="5929" marT="59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그 꿈이</a:t>
                      </a:r>
                      <a:r>
                        <a:rPr lang="en-US" altLang="ko-KR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나의 영혼이 산을 오름에 찾을 수 있다</a:t>
                      </a:r>
                    </a:p>
                  </a:txBody>
                  <a:tcPr marL="5929" marR="5929" marT="5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3661456"/>
              </p:ext>
            </p:extLst>
          </p:nvPr>
        </p:nvGraphicFramePr>
        <p:xfrm>
          <a:off x="467544" y="3068960"/>
          <a:ext cx="8229600" cy="3089065"/>
        </p:xfrm>
        <a:graphic>
          <a:graphicData uri="http://schemas.openxmlformats.org/drawingml/2006/table">
            <a:tbl>
              <a:tblPr/>
              <a:tblGrid>
                <a:gridCol w="1873598"/>
                <a:gridCol w="6356002"/>
              </a:tblGrid>
              <a:tr h="616627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건강과 즐거움 </a:t>
                      </a:r>
                    </a:p>
                  </a:txBody>
                  <a:tcPr marL="5929" marR="5929" marT="59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나의  건강과   등반기술을  적절하게   이용함으로   </a:t>
                      </a:r>
                      <a:br>
                        <a:rPr lang="ko-KR" alt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안전하고 즐거운  등산</a:t>
                      </a:r>
                    </a:p>
                  </a:txBody>
                  <a:tcPr marL="5929" marR="5929" marT="5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6627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꿈의 실현 </a:t>
                      </a:r>
                      <a:r>
                        <a:rPr lang="en-US" altLang="ko-KR" sz="17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도전</a:t>
                      </a:r>
                      <a:r>
                        <a:rPr lang="en-US" altLang="ko-KR" sz="17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</a:p>
                  </a:txBody>
                  <a:tcPr marL="5929" marR="5929" marT="59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꿈을 이루기 위해 계획잡고 사전 준비하여 </a:t>
                      </a:r>
                      <a:br>
                        <a:rPr lang="ko-KR" alt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행동해 나가는것</a:t>
                      </a:r>
                    </a:p>
                  </a:txBody>
                  <a:tcPr marL="5929" marR="5929" marT="5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31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솔선수범</a:t>
                      </a:r>
                    </a:p>
                  </a:txBody>
                  <a:tcPr marL="5929" marR="5929" marT="59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말보다는 솔선수범을</a:t>
                      </a:r>
                    </a:p>
                  </a:txBody>
                  <a:tcPr marL="5929" marR="5929" marT="5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7497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배움</a:t>
                      </a:r>
                      <a:r>
                        <a:rPr lang="en-US" altLang="ko-KR" sz="17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사람</a:t>
                      </a:r>
                      <a:r>
                        <a:rPr lang="en-US" altLang="ko-KR" sz="17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</a:p>
                  </a:txBody>
                  <a:tcPr marL="5929" marR="5929" marT="59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시작은 산이 좋아 </a:t>
                      </a:r>
                      <a:r>
                        <a:rPr lang="ko-KR" altLang="en-US" sz="1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다녀지만</a:t>
                      </a:r>
                      <a: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시간이 지날수록  </a:t>
                      </a:r>
                      <a:b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선배님에게</a:t>
                      </a:r>
                      <a:r>
                        <a:rPr lang="en-US" altLang="ko-KR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그 현장 상황</a:t>
                      </a:r>
                      <a:r>
                        <a:rPr lang="en-US" altLang="ko-KR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환경에서 대처하는 방법 등 </a:t>
                      </a:r>
                      <a:b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많은 것들을 배웠습니다</a:t>
                      </a:r>
                      <a:r>
                        <a:rPr lang="en-US" altLang="ko-KR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</a:t>
                      </a:r>
                      <a:br>
                        <a:rPr lang="en-US" altLang="ko-KR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지금은 후배들에게 그 경험을 같이 하고 있어 </a:t>
                      </a:r>
                      <a:b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저는 산은 배움이라고 생각합니다</a:t>
                      </a:r>
                      <a:r>
                        <a:rPr lang="en-US" altLang="ko-KR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 </a:t>
                      </a:r>
                    </a:p>
                  </a:txBody>
                  <a:tcPr marL="5929" marR="5929" marT="5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095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타원 10"/>
          <p:cNvSpPr/>
          <p:nvPr/>
        </p:nvSpPr>
        <p:spPr>
          <a:xfrm>
            <a:off x="755576" y="1916832"/>
            <a:ext cx="7920880" cy="3399184"/>
          </a:xfrm>
          <a:prstGeom prst="ellipse">
            <a:avLst/>
          </a:prstGeom>
          <a:noFill/>
          <a:ln w="571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600" b="1" dirty="0" smtClean="0">
                <a:latin typeface="+mj-ea"/>
              </a:rPr>
              <a:t>“</a:t>
            </a:r>
            <a:r>
              <a:rPr lang="ko-KR" altLang="en-US" sz="3600" b="1" dirty="0" smtClean="0">
                <a:latin typeface="+mj-ea"/>
              </a:rPr>
              <a:t>우리가 생각하는 산과 나</a:t>
            </a:r>
            <a:r>
              <a:rPr lang="en-US" altLang="ko-KR" sz="3600" b="1" dirty="0" smtClean="0">
                <a:latin typeface="+mj-ea"/>
              </a:rPr>
              <a:t>”</a:t>
            </a:r>
            <a:endParaRPr lang="ko-KR" altLang="en-US" sz="3600" b="1" dirty="0">
              <a:latin typeface="+mj-ea"/>
            </a:endParaRPr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95F6D-DC6F-4F25-8665-2EFBC8DB7913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3906-3932-44DD-BEA8-197FF564AEE8}" type="slidenum">
              <a:rPr lang="ko-KR" altLang="en-US" smtClean="0"/>
              <a:t>17</a:t>
            </a:fld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3491880" y="3284984"/>
            <a:ext cx="2160240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선후배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사람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우정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순수함 </a:t>
            </a:r>
            <a:endParaRPr lang="ko-KR" alt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940152" y="2060848"/>
            <a:ext cx="2160240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smtClean="0"/>
              <a:t>산은 나의 삶</a:t>
            </a:r>
            <a:r>
              <a:rPr lang="en-US" altLang="ko-KR" sz="2400" b="1" dirty="0" smtClean="0"/>
              <a:t>, </a:t>
            </a:r>
            <a:br>
              <a:rPr lang="en-US" altLang="ko-KR" sz="2400" b="1" dirty="0" smtClean="0"/>
            </a:br>
            <a:r>
              <a:rPr lang="ko-KR" altLang="en-US" sz="2400" b="1" dirty="0" smtClean="0"/>
              <a:t>그 자체 </a:t>
            </a:r>
            <a:endParaRPr lang="ko-KR" alt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115616" y="2103206"/>
            <a:ext cx="2160240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smtClean="0"/>
              <a:t>자연과 나의 일체화</a:t>
            </a:r>
            <a:endParaRPr lang="ko-KR" alt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411961" y="5085184"/>
            <a:ext cx="2160240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smtClean="0"/>
              <a:t>도전성</a:t>
            </a:r>
            <a:endParaRPr lang="ko-KR" altLang="en-US" sz="2400" b="1" dirty="0"/>
          </a:p>
        </p:txBody>
      </p:sp>
      <p:cxnSp>
        <p:nvCxnSpPr>
          <p:cNvPr id="13" name="직선 화살표 연결선 12"/>
          <p:cNvCxnSpPr>
            <a:endCxn id="6" idx="0"/>
          </p:cNvCxnSpPr>
          <p:nvPr/>
        </p:nvCxnSpPr>
        <p:spPr>
          <a:xfrm>
            <a:off x="3275856" y="2934203"/>
            <a:ext cx="1296144" cy="3507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>
            <a:stCxn id="6" idx="0"/>
          </p:cNvCxnSpPr>
          <p:nvPr/>
        </p:nvCxnSpPr>
        <p:spPr>
          <a:xfrm flipV="1">
            <a:off x="4572000" y="2891845"/>
            <a:ext cx="1368152" cy="3931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>
            <a:stCxn id="6" idx="2"/>
          </p:cNvCxnSpPr>
          <p:nvPr/>
        </p:nvCxnSpPr>
        <p:spPr>
          <a:xfrm>
            <a:off x="4572000" y="4115981"/>
            <a:ext cx="0" cy="9692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2791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2332037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o-KR" alt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진짜 이야기를 </a:t>
            </a:r>
            <a:r>
              <a:rPr lang="ko-KR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나누게 </a:t>
            </a:r>
            <a:r>
              <a:rPr lang="ko-KR" alt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해 </a:t>
            </a:r>
            <a:endParaRPr lang="en-US" altLang="ko-KR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ko-KR" alt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주어서 </a:t>
            </a:r>
            <a:r>
              <a:rPr lang="ko-KR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고맙습니다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B590-2FFC-4329-91FD-DF7BD32D0331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3906-3932-44DD-BEA8-197FF564AEE8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2081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o-KR" altLang="en-US" sz="4400" b="1" dirty="0" smtClean="0"/>
              <a:t>士農工商</a:t>
            </a:r>
            <a:endParaRPr lang="ko-KR" altLang="en-US" sz="4400" b="1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B590-2FFC-4329-91FD-DF7BD32D0331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3906-3932-44DD-BEA8-197FF564AEE8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8732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2636912"/>
            <a:ext cx="8229600" cy="48139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o-KR" altLang="en-US" sz="4400" b="1" dirty="0" smtClean="0"/>
              <a:t>공</a:t>
            </a:r>
            <a:r>
              <a:rPr lang="en-US" altLang="ko-KR" sz="4400" b="1" dirty="0" smtClean="0"/>
              <a:t>, </a:t>
            </a:r>
            <a:r>
              <a:rPr lang="ko-KR" altLang="en-US" sz="4400" b="1" dirty="0" smtClean="0"/>
              <a:t>사의 구분</a:t>
            </a:r>
            <a:r>
              <a:rPr lang="en-US" altLang="ko-KR" sz="4400" b="1" dirty="0" smtClean="0"/>
              <a:t>?</a:t>
            </a:r>
            <a:endParaRPr lang="ko-KR" altLang="en-US" sz="4400" b="1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B590-2FFC-4329-91FD-DF7BD32D0331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3906-3932-44DD-BEA8-197FF564AEE8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430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783871"/>
              </p:ext>
            </p:extLst>
          </p:nvPr>
        </p:nvGraphicFramePr>
        <p:xfrm>
          <a:off x="539552" y="404664"/>
          <a:ext cx="8352928" cy="6120680"/>
        </p:xfrm>
        <a:graphic>
          <a:graphicData uri="http://schemas.openxmlformats.org/drawingml/2006/table">
            <a:tbl>
              <a:tblPr/>
              <a:tblGrid>
                <a:gridCol w="310600"/>
                <a:gridCol w="2828681"/>
                <a:gridCol w="5213647"/>
              </a:tblGrid>
              <a:tr h="87368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</a:t>
                      </a:r>
                    </a:p>
                  </a:txBody>
                  <a:tcPr marL="3589" marR="3589" marT="35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좋은 사람들과의 만남 </a:t>
                      </a:r>
                    </a:p>
                  </a:txBody>
                  <a:tcPr marL="3589" marR="3589" marT="3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내가 좋아하는 산을 다니면서 사회생활의  연장선을 느낄 수 있고 </a:t>
                      </a:r>
                      <a:b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좋은 사람들과의 만남이 좋아서 갑니다</a:t>
                      </a:r>
                    </a:p>
                  </a:txBody>
                  <a:tcPr marL="3589" marR="3589" marT="3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58245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</a:t>
                      </a:r>
                    </a:p>
                  </a:txBody>
                  <a:tcPr marL="3589" marR="3589" marT="35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좋은 사람들과의 만남 </a:t>
                      </a:r>
                    </a:p>
                  </a:txBody>
                  <a:tcPr marL="3589" marR="3589" marT="3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산이 좋고 함께하는 </a:t>
                      </a:r>
                      <a:r>
                        <a:rPr lang="ko-KR" alt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선</a:t>
                      </a:r>
                      <a:r>
                        <a:rPr lang="en-US" altLang="ko-KR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.</a:t>
                      </a:r>
                      <a:r>
                        <a:rPr lang="ko-KR" alt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후배들과의 정과 의리에 반해서 </a:t>
                      </a:r>
                      <a:r>
                        <a:rPr lang="ko-KR" altLang="en-US" sz="1800" b="1" i="0" u="none" strike="noStrike" dirty="0" err="1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오래토록</a:t>
                      </a:r>
                      <a:r>
                        <a:rPr lang="ko-KR" alt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 다니고 싶습니다</a:t>
                      </a:r>
                      <a:r>
                        <a:rPr lang="en-US" altLang="ko-KR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.</a:t>
                      </a:r>
                    </a:p>
                  </a:txBody>
                  <a:tcPr marL="3589" marR="3589" marT="3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9123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</a:t>
                      </a:r>
                    </a:p>
                  </a:txBody>
                  <a:tcPr marL="3589" marR="3589" marT="35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좋은 사람들과의 만남 </a:t>
                      </a:r>
                    </a:p>
                  </a:txBody>
                  <a:tcPr marL="3589" marR="3589" marT="3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좋은 사람 </a:t>
                      </a:r>
                      <a:r>
                        <a:rPr lang="ko-KR" alt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만나기위해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3589" marR="3589" marT="3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9123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</a:t>
                      </a:r>
                    </a:p>
                  </a:txBody>
                  <a:tcPr marL="3589" marR="3589" marT="35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좋은 사람들과의 만남 </a:t>
                      </a:r>
                    </a:p>
                  </a:txBody>
                  <a:tcPr marL="3589" marR="3589" marT="3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산에 같이 가는 친구의 정이 좋아서</a:t>
                      </a:r>
                      <a:r>
                        <a:rPr lang="en-US" altLang="ko-KR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.</a:t>
                      </a:r>
                    </a:p>
                  </a:txBody>
                  <a:tcPr marL="3589" marR="3589" marT="3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74738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</a:t>
                      </a:r>
                    </a:p>
                  </a:txBody>
                  <a:tcPr marL="3589" marR="3589" marT="35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좋은 사람들과의 만남 </a:t>
                      </a:r>
                    </a:p>
                  </a:txBody>
                  <a:tcPr marL="3589" marR="3589" marT="3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20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대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: 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산악동아리의 특성상 규율과 질서가 엄격해서 왜 산에 다니는지 물어보면 선배 무서워서 다녔습니다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</a:t>
                      </a:r>
                      <a:b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다니다 보니 후배도 생기고 나름 개똥철학도 생기고 </a:t>
                      </a:r>
                      <a:b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악우들이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많이 생기는 즐거움도 생겼습니다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</a:t>
                      </a:r>
                    </a:p>
                  </a:txBody>
                  <a:tcPr marL="3589" marR="3589" marT="3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58245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</a:t>
                      </a:r>
                    </a:p>
                  </a:txBody>
                  <a:tcPr marL="3589" marR="3589" marT="35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좋은 사람들과의 만남 </a:t>
                      </a:r>
                    </a:p>
                  </a:txBody>
                  <a:tcPr marL="3589" marR="3589" marT="3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산정이 아름답고 산에서의 의리가 살아 있음을 </a:t>
                      </a:r>
                      <a:r>
                        <a:rPr lang="ko-KR" alt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느낄수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있어 가게 됩니다</a:t>
                      </a:r>
                    </a:p>
                  </a:txBody>
                  <a:tcPr marL="3589" marR="3589" marT="3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87368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</a:t>
                      </a:r>
                    </a:p>
                  </a:txBody>
                  <a:tcPr marL="3589" marR="3589" marT="35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좋은 사람들과의 만남 </a:t>
                      </a:r>
                    </a:p>
                  </a:txBody>
                  <a:tcPr marL="3589" marR="3589" marT="3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새로운 대상지가 주는 </a:t>
                      </a:r>
                      <a:r>
                        <a:rPr lang="ko-KR" alt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설레임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r>
                        <a:rPr lang="ko-KR" alt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함께가는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대원들과의 </a:t>
                      </a:r>
                      <a:b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우정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/ 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등반의 즐거움이 주는 행복</a:t>
                      </a:r>
                    </a:p>
                  </a:txBody>
                  <a:tcPr marL="3589" marR="3589" marT="3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87854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</a:t>
                      </a:r>
                    </a:p>
                  </a:txBody>
                  <a:tcPr marL="3589" marR="3589" marT="35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후배 전수 </a:t>
                      </a:r>
                    </a:p>
                  </a:txBody>
                  <a:tcPr marL="3589" marR="3589" marT="3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30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대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: 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내가 익혔던 기술과 능력을 후배들에게 </a:t>
                      </a:r>
                      <a:b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전수 교육하기 위해 다녔던 시기입니다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등반 코스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등반기술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등등</a:t>
                      </a:r>
                    </a:p>
                  </a:txBody>
                  <a:tcPr marL="3589" marR="3589" marT="3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80398-7D58-4D25-AA58-F55E0700C40D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3906-3932-44DD-BEA8-197FF564AEE8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618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8126021"/>
              </p:ext>
            </p:extLst>
          </p:nvPr>
        </p:nvGraphicFramePr>
        <p:xfrm>
          <a:off x="395536" y="692696"/>
          <a:ext cx="8280920" cy="5546168"/>
        </p:xfrm>
        <a:graphic>
          <a:graphicData uri="http://schemas.openxmlformats.org/drawingml/2006/table">
            <a:tbl>
              <a:tblPr/>
              <a:tblGrid>
                <a:gridCol w="307923"/>
                <a:gridCol w="2804296"/>
                <a:gridCol w="5168701"/>
              </a:tblGrid>
              <a:tr h="36923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</a:t>
                      </a:r>
                    </a:p>
                  </a:txBody>
                  <a:tcPr marL="5023" marR="5023" marT="50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나의 삶</a:t>
                      </a:r>
                      <a:r>
                        <a:rPr lang="en-US" altLang="ko-K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그 자체 </a:t>
                      </a:r>
                    </a:p>
                  </a:txBody>
                  <a:tcPr marL="5023" marR="5023" marT="50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나의 산은 </a:t>
                      </a:r>
                      <a:r>
                        <a:rPr lang="ko-KR" altLang="en-US" sz="18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인생</a:t>
                      </a:r>
                      <a:r>
                        <a:rPr lang="en-US" altLang="ko-KR" sz="18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18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그 자체이다</a:t>
                      </a:r>
                      <a:r>
                        <a:rPr lang="en-US" altLang="ko-KR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.</a:t>
                      </a:r>
                    </a:p>
                  </a:txBody>
                  <a:tcPr marL="5023" marR="5023" marT="50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738462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6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</a:t>
                      </a:r>
                    </a:p>
                  </a:txBody>
                  <a:tcPr marL="5023" marR="5023" marT="50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나의 삶</a:t>
                      </a:r>
                      <a:r>
                        <a:rPr lang="en-US" altLang="ko-K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그 자체 </a:t>
                      </a:r>
                    </a:p>
                  </a:txBody>
                  <a:tcPr marL="5023" marR="5023" marT="50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산과 산행은 내 삶의 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한 부분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중요한 부분이다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 </a:t>
                      </a:r>
                      <a:b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인생의 생활의 연장선이다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</a:t>
                      </a:r>
                    </a:p>
                  </a:txBody>
                  <a:tcPr marL="5023" marR="5023" marT="50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107692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6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</a:t>
                      </a:r>
                    </a:p>
                  </a:txBody>
                  <a:tcPr marL="5023" marR="5023" marT="50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나의 삶</a:t>
                      </a:r>
                      <a:r>
                        <a:rPr lang="en-US" altLang="ko-K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그  자체 </a:t>
                      </a:r>
                    </a:p>
                  </a:txBody>
                  <a:tcPr marL="5023" marR="5023" marT="50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중학교 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학년 때 계곡에 들어앉아 통학하며 </a:t>
                      </a:r>
                      <a:b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산의 포근함을 느껴 특활활동을 중고등학교를 </a:t>
                      </a:r>
                      <a:b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등산부로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활동했습니다</a:t>
                      </a:r>
                    </a:p>
                  </a:txBody>
                  <a:tcPr marL="5023" marR="5023" marT="50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332923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6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</a:t>
                      </a:r>
                    </a:p>
                  </a:txBody>
                  <a:tcPr marL="5023" marR="5023" marT="50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나의 삶</a:t>
                      </a:r>
                      <a:r>
                        <a:rPr lang="en-US" altLang="ko-K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그 자체 </a:t>
                      </a:r>
                    </a:p>
                  </a:txBody>
                  <a:tcPr marL="5023" marR="5023" marT="50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태어나 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자란곳이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산골인 터라 친근한 친구로써 함께했던 산은 세월이 지나며 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뗄수없는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사이가되었고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r>
                        <a:rPr lang="ko-KR" alt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더높은</a:t>
                      </a:r>
                      <a:r>
                        <a:rPr lang="ko-KR" alt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더험난한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산을 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추구하다보니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b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어느덧 산악구조봉사라는 정점에 다다랐고 </a:t>
                      </a:r>
                      <a:b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이는 곧 산이란 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나에게있어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두려운친구가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되었다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</a:t>
                      </a:r>
                      <a:b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허나 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이친구와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절친한 벗이 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되기위해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b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오늘도 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산에오르며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부딪치고 깨져 결국 인생 마지막 까지의 동반자로 반려자로 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남기기위해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/>
                      </a:r>
                      <a:b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오늘도 배낭을 꾸린다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..</a:t>
                      </a:r>
                    </a:p>
                  </a:txBody>
                  <a:tcPr marL="5023" marR="5023" marT="50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</a:tbl>
          </a:graphicData>
        </a:graphic>
      </p:graphicFrame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45D0-34B7-4D44-83ED-F346788D811B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3906-3932-44DD-BEA8-197FF564AEE8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692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158106"/>
              </p:ext>
            </p:extLst>
          </p:nvPr>
        </p:nvGraphicFramePr>
        <p:xfrm>
          <a:off x="395536" y="836712"/>
          <a:ext cx="8208912" cy="5668914"/>
        </p:xfrm>
        <a:graphic>
          <a:graphicData uri="http://schemas.openxmlformats.org/drawingml/2006/table">
            <a:tbl>
              <a:tblPr/>
              <a:tblGrid>
                <a:gridCol w="305245"/>
                <a:gridCol w="2779910"/>
                <a:gridCol w="5123757"/>
              </a:tblGrid>
              <a:tr h="561662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</a:t>
                      </a:r>
                    </a:p>
                  </a:txBody>
                  <a:tcPr marL="4352" marR="4352" marT="43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 속의 또 다른 나</a:t>
                      </a:r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b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성취감 </a:t>
                      </a:r>
                    </a:p>
                  </a:txBody>
                  <a:tcPr marL="4352" marR="4352" marT="43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건강을  위해서고   정상에 </a:t>
                      </a:r>
                      <a:r>
                        <a:rPr lang="ko-KR" alt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올랐을때의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   </a:t>
                      </a:r>
                      <a:r>
                        <a:rPr lang="ko-KR" alt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성취감때문에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~~ </a:t>
                      </a:r>
                    </a:p>
                  </a:txBody>
                  <a:tcPr marL="4352" marR="4352" marT="43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</a:tr>
              <a:tr h="2808312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</a:t>
                      </a:r>
                    </a:p>
                  </a:txBody>
                  <a:tcPr marL="4352" marR="4352" marT="43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 속의 또 다른 나</a:t>
                      </a:r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b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성취감 </a:t>
                      </a:r>
                    </a:p>
                  </a:txBody>
                  <a:tcPr marL="4352" marR="4352" marT="43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20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대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: 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산악동아리의 특성상 규율과 질서가 엄격해서 왜 산에 다니는지 물어보면 선배 무서워서 다녔습니다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</a:t>
                      </a:r>
                      <a:b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다니다 보니 후배도 생기고 나름 개똥철학도 생기고 </a:t>
                      </a:r>
                      <a:r>
                        <a:rPr lang="ko-KR" alt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악우들이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많이 생기는 즐거움도 생겼습니다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</a:t>
                      </a:r>
                      <a:b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또 목표도 생겼습니다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20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대가 </a:t>
                      </a:r>
                      <a:r>
                        <a:rPr lang="ko-KR" alt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지나기전에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r>
                        <a:rPr lang="ko-KR" alt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벽등반으로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원정을 나가보자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열심히 훈련한 결과 바위에 코스도 개척할 수 있게 되고 새로운 코스를 </a:t>
                      </a:r>
                      <a:r>
                        <a:rPr lang="ko-KR" alt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개속해서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r>
                        <a:rPr lang="ko-KR" alt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찾아다니며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즐거움을 누렸습니다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  </a:t>
                      </a:r>
                      <a:b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체력적 기술적으로 활력이 넘치는 시기였기 때문에 나 </a:t>
                      </a:r>
                      <a:r>
                        <a:rPr lang="ko-KR" alt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자신의 능력을 확인하기 위해 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산에 다녔던 것 같습니다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</a:t>
                      </a:r>
                    </a:p>
                  </a:txBody>
                  <a:tcPr marL="4352" marR="4352" marT="43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</a:tr>
              <a:tr h="842493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</a:t>
                      </a:r>
                    </a:p>
                  </a:txBody>
                  <a:tcPr marL="4352" marR="4352" marT="43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 속의 또 다른 나</a:t>
                      </a:r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b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성취감 </a:t>
                      </a:r>
                    </a:p>
                  </a:txBody>
                  <a:tcPr marL="4352" marR="4352" marT="43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저는 </a:t>
                      </a:r>
                      <a:r>
                        <a:rPr lang="ko-KR" alt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나를 찾기 위해서 산에 갑니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다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나의 도전의 한계는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? 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나의 능력의 한계는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? </a:t>
                      </a:r>
                      <a:b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산에 있는 또 다른 나를 찾으러 산에 갑니다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</a:t>
                      </a:r>
                    </a:p>
                  </a:txBody>
                  <a:tcPr marL="4352" marR="4352" marT="43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</a:tr>
              <a:tr h="1404157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</a:t>
                      </a:r>
                    </a:p>
                  </a:txBody>
                  <a:tcPr marL="4352" marR="4352" marT="43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산 속의 또 다른 나</a:t>
                      </a:r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b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성취감 </a:t>
                      </a:r>
                    </a:p>
                  </a:txBody>
                  <a:tcPr marL="4352" marR="4352" marT="43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처음의 시작은 아무런 이유가 없었습니다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목적지에 </a:t>
                      </a:r>
                      <a:r>
                        <a:rPr lang="ko-KR" alt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도달했을때의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그 과정이 </a:t>
                      </a:r>
                      <a:r>
                        <a:rPr lang="ko-KR" alt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좋았던거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같습니다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</a:t>
                      </a:r>
                      <a:b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힘듦이 있고 고통도 있고 거기에 따른 땀의 의미가 </a:t>
                      </a:r>
                      <a:r>
                        <a:rPr lang="ko-KR" alt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좋았던것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같습니다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그것 때문에 지금껏 산에 </a:t>
                      </a:r>
                      <a:r>
                        <a:rPr lang="ko-KR" alt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다니는것이라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b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생각됩니다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</a:t>
                      </a:r>
                    </a:p>
                  </a:txBody>
                  <a:tcPr marL="4352" marR="4352" marT="43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</a:tr>
            </a:tbl>
          </a:graphicData>
        </a:graphic>
      </p:graphicFrame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0A8B-CBC2-4DC4-A01C-CC33D4E7D0D3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3906-3932-44DD-BEA8-197FF564AEE8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54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5565812"/>
              </p:ext>
            </p:extLst>
          </p:nvPr>
        </p:nvGraphicFramePr>
        <p:xfrm>
          <a:off x="323528" y="1196752"/>
          <a:ext cx="8496944" cy="3888431"/>
        </p:xfrm>
        <a:graphic>
          <a:graphicData uri="http://schemas.openxmlformats.org/drawingml/2006/table">
            <a:tbl>
              <a:tblPr/>
              <a:tblGrid>
                <a:gridCol w="315955"/>
                <a:gridCol w="2877451"/>
                <a:gridCol w="5303538"/>
              </a:tblGrid>
              <a:tr h="143425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</a:t>
                      </a:r>
                    </a:p>
                  </a:txBody>
                  <a:tcPr marL="5465" marR="5465" marT="5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자연</a:t>
                      </a:r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원시와 하나가</a:t>
                      </a:r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…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자연에 가장 가깝고 단순한 원시적 </a:t>
                      </a:r>
                      <a:r>
                        <a:rPr lang="ko-KR" altLang="en-US" sz="1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생활속에서</a:t>
                      </a:r>
                      <a: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b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찌든 속세에 일탈의 기회를 갖고</a:t>
                      </a:r>
                      <a:b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삶의 </a:t>
                      </a:r>
                      <a: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의욕과 활력소를 찾을 수 있어서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95617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</a:t>
                      </a:r>
                    </a:p>
                  </a:txBody>
                  <a:tcPr marL="5465" marR="5465" marT="5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자연</a:t>
                      </a:r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원시와 하나가</a:t>
                      </a:r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…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하나의 인간으로서 자연과의 동화 또는 </a:t>
                      </a:r>
                      <a:br>
                        <a:rPr lang="ko-KR" alt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일치를 찾으러 갑니다</a:t>
                      </a:r>
                      <a:r>
                        <a:rPr lang="en-US" altLang="ko-KR" sz="17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533862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</a:t>
                      </a:r>
                    </a:p>
                  </a:txBody>
                  <a:tcPr marL="5465" marR="5465" marT="5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자연</a:t>
                      </a:r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원시와 하나가</a:t>
                      </a:r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…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0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자연과 하나가 </a:t>
                      </a:r>
                      <a:r>
                        <a:rPr lang="ko-KR" altLang="en-US" sz="20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되기 위한 </a:t>
                      </a:r>
                      <a:r>
                        <a:rPr lang="ko-KR" altLang="en-US" sz="20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몸부림</a:t>
                      </a:r>
                      <a:r>
                        <a:rPr lang="en-US" altLang="ko-KR" sz="20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..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96414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</a:t>
                      </a:r>
                    </a:p>
                  </a:txBody>
                  <a:tcPr marL="5465" marR="5465" marT="5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자연</a:t>
                      </a:r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원시와 하나가</a:t>
                      </a:r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…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자유를 </a:t>
                      </a:r>
                      <a:r>
                        <a:rPr lang="ko-KR" altLang="en-US" sz="1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찾기위해</a:t>
                      </a:r>
                      <a: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/>
                      </a:r>
                      <a:b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en-US" altLang="ko-KR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일상의 괴로움의 </a:t>
                      </a:r>
                      <a:r>
                        <a:rPr lang="ko-KR" altLang="en-US" sz="1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틀속에</a:t>
                      </a:r>
                      <a:r>
                        <a:rPr lang="ko-KR" alt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갇힌 나를 </a:t>
                      </a:r>
                      <a:r>
                        <a:rPr lang="ko-KR" altLang="en-US" sz="1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해방하기위한</a:t>
                      </a:r>
                      <a:r>
                        <a:rPr lang="en-US" altLang="ko-KR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..)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</a:tbl>
          </a:graphicData>
        </a:graphic>
      </p:graphicFrame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AD3E7-50F6-491D-9655-B77CDE0EEC85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3906-3932-44DD-BEA8-197FF564AEE8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8834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9676034"/>
              </p:ext>
            </p:extLst>
          </p:nvPr>
        </p:nvGraphicFramePr>
        <p:xfrm>
          <a:off x="457200" y="620689"/>
          <a:ext cx="8229599" cy="5362736"/>
        </p:xfrm>
        <a:graphic>
          <a:graphicData uri="http://schemas.openxmlformats.org/drawingml/2006/table">
            <a:tbl>
              <a:tblPr/>
              <a:tblGrid>
                <a:gridCol w="306014"/>
                <a:gridCol w="2512642"/>
                <a:gridCol w="5410943"/>
              </a:tblGrid>
              <a:tr h="711807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</a:t>
                      </a:r>
                    </a:p>
                  </a:txBody>
                  <a:tcPr marL="5465" marR="5465" marT="5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마음이 편해서 </a:t>
                      </a:r>
                    </a:p>
                  </a:txBody>
                  <a:tcPr marL="5465" marR="5465" marT="5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저는마음이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편해서산에갑니다</a:t>
                      </a:r>
                      <a:endParaRPr lang="ko-KR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191427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</a:t>
                      </a:r>
                    </a:p>
                  </a:txBody>
                  <a:tcPr marL="5465" marR="5465" marT="5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마음이 편해서 </a:t>
                      </a:r>
                    </a:p>
                  </a:txBody>
                  <a:tcPr marL="5465" marR="5465" marT="5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어떤 성취감이나 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희열감을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느끼기 위해 </a:t>
                      </a:r>
                      <a:b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간다는 것은 첨에 산을 다니며 생겼던 </a:t>
                      </a:r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감정이였고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b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지금은 뭐랄까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…</a:t>
                      </a:r>
                      <a:b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나의 등산은 내 스스로의 안정감을 찾기 위한 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/>
                      </a:r>
                      <a:b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등산인 것 같습니다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 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172077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</a:t>
                      </a:r>
                    </a:p>
                  </a:txBody>
                  <a:tcPr marL="5465" marR="5465" marT="5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마음이 편해서 </a:t>
                      </a:r>
                    </a:p>
                  </a:txBody>
                  <a:tcPr marL="5465" marR="5465" marT="5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어렸을적엔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그냥 산이 좋아서 산을 올랐고 </a:t>
                      </a:r>
                      <a:b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지금은 버거운 삶에서 벗어나 여유로움을 즐기고 </a:t>
                      </a:r>
                      <a:b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맑은 고딕"/>
                        </a:rPr>
                        <a:t>산에서 느끼는 기쁘고 즐겁고 행복한 느낌이 </a:t>
                      </a: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/>
                      </a:r>
                      <a:b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좋아서 산에 갑니다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101587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</a:t>
                      </a:r>
                    </a:p>
                  </a:txBody>
                  <a:tcPr marL="5465" marR="5465" marT="5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마음이 편해서 </a:t>
                      </a:r>
                    </a:p>
                  </a:txBody>
                  <a:tcPr marL="5465" marR="5465" marT="5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자연환경이 좋고 모든 고민들이 잠시 잊혀지고 </a:t>
                      </a:r>
                      <a:b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생활의 고민들에 대한  휴식을 얻을 수 있으며 </a:t>
                      </a:r>
                      <a:b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ko-KR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생활의 활력소가 됨으로</a:t>
                      </a:r>
                      <a:r>
                        <a:rPr lang="en-US" altLang="ko-K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</a:t>
                      </a:r>
                    </a:p>
                  </a:txBody>
                  <a:tcPr marL="5465" marR="5465" marT="54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</a:tbl>
          </a:graphicData>
        </a:graphic>
      </p:graphicFrame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37A08-D14A-49AB-B87A-7890237BF3C2}" type="datetime1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대한산악구조대 왜 산에 가는가</a:t>
            </a:r>
            <a:r>
              <a:rPr lang="en-US" altLang="ko-KR" smtClean="0"/>
              <a:t>?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3906-3932-44DD-BEA8-197FF564AEE8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116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882</Words>
  <Application>Microsoft Office PowerPoint</Application>
  <PresentationFormat>화면 슬라이드 쇼(4:3)</PresentationFormat>
  <Paragraphs>227</Paragraphs>
  <Slides>17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18" baseType="lpstr">
      <vt:lpstr>Office 테마</vt:lpstr>
      <vt:lpstr>“나는 왜 산에 가는가?”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우리가 생각하는 알피니즘?</vt:lpstr>
      <vt:lpstr>PowerPoint 프레젠테이션</vt:lpstr>
      <vt:lpstr>PowerPoint 프레젠테이션</vt:lpstr>
      <vt:lpstr>PowerPoint 프레젠테이션</vt:lpstr>
      <vt:lpstr>PowerPoint 프레젠테이션</vt:lpstr>
      <vt:lpstr>“우리가 생각하는 산과 나”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노익상 (Ick Sang Roh)</dc:creator>
  <cp:lastModifiedBy>Windows 사용자</cp:lastModifiedBy>
  <cp:revision>13</cp:revision>
  <dcterms:created xsi:type="dcterms:W3CDTF">2018-03-10T09:51:14Z</dcterms:created>
  <dcterms:modified xsi:type="dcterms:W3CDTF">2018-03-10T13:42:05Z</dcterms:modified>
</cp:coreProperties>
</file>