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62" r:id="rId2"/>
    <p:sldId id="409" r:id="rId3"/>
    <p:sldId id="449" r:id="rId4"/>
    <p:sldId id="480" r:id="rId5"/>
    <p:sldId id="478" r:id="rId6"/>
    <p:sldId id="487" r:id="rId7"/>
    <p:sldId id="488" r:id="rId8"/>
    <p:sldId id="489" r:id="rId9"/>
    <p:sldId id="484" r:id="rId10"/>
    <p:sldId id="485" r:id="rId11"/>
    <p:sldId id="490" r:id="rId12"/>
    <p:sldId id="467" r:id="rId13"/>
  </p:sldIdLst>
  <p:sldSz cx="9906000" cy="6858000" type="A4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4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12"/>
    <a:srgbClr val="398804"/>
    <a:srgbClr val="419509"/>
    <a:srgbClr val="8BBA05"/>
    <a:srgbClr val="E99306"/>
    <a:srgbClr val="8BBB05"/>
    <a:srgbClr val="6F8E30"/>
    <a:srgbClr val="AACE4F"/>
    <a:srgbClr val="9BC33A"/>
    <a:srgbClr val="8FB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7" autoAdjust="0"/>
    <p:restoredTop sz="92440" autoAdjust="0"/>
  </p:normalViewPr>
  <p:slideViewPr>
    <p:cSldViewPr showGuides="1">
      <p:cViewPr varScale="1">
        <p:scale>
          <a:sx n="68" d="100"/>
          <a:sy n="68" d="100"/>
        </p:scale>
        <p:origin x="1110" y="60"/>
      </p:cViewPr>
      <p:guideLst>
        <p:guide orient="horz" pos="2160"/>
        <p:guide pos="3120"/>
        <p:guide pos="42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184" y="-96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후원금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D34F-4E7E-8E37-BD3711E652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4F-4E7E-8E37-BD3711E65293}"/>
              </c:ext>
            </c:extLst>
          </c:dPt>
          <c:cat>
            <c:strRef>
              <c:f>Sheet1!$A$2:$A$3</c:f>
              <c:strCache>
                <c:ptCount val="2"/>
                <c:pt idx="0">
                  <c:v>구조협회 발전</c:v>
                </c:pt>
                <c:pt idx="1">
                  <c:v>각대 환원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2-4B72-B19A-32160DDCD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5240" cy="499904"/>
          </a:xfrm>
          <a:prstGeom prst="rect">
            <a:avLst/>
          </a:prstGeom>
        </p:spPr>
        <p:txBody>
          <a:bodyPr vert="horz" lIns="96352" tIns="48176" rIns="96352" bIns="48176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109" y="2"/>
            <a:ext cx="2975240" cy="499904"/>
          </a:xfrm>
          <a:prstGeom prst="rect">
            <a:avLst/>
          </a:prstGeom>
        </p:spPr>
        <p:txBody>
          <a:bodyPr vert="horz" lIns="96352" tIns="48176" rIns="96352" bIns="48176" rtlCol="0"/>
          <a:lstStyle>
            <a:lvl1pPr algn="r">
              <a:defRPr sz="1300"/>
            </a:lvl1pPr>
          </a:lstStyle>
          <a:p>
            <a:fld id="{1F682577-C0BB-406C-958E-F53315ED40F0}" type="datetimeFigureOut">
              <a:rPr lang="ko-KR" altLang="en-US" smtClean="0"/>
              <a:pPr/>
              <a:t>2018-03-10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2" tIns="48176" rIns="96352" bIns="48176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2" tIns="48176" rIns="96352" bIns="48176" rtlCol="0" anchor="b"/>
          <a:lstStyle>
            <a:lvl1pPr algn="r">
              <a:defRPr sz="1300"/>
            </a:lvl1pPr>
          </a:lstStyle>
          <a:p>
            <a:fld id="{CD1FF977-62D3-4168-A83C-8FFCB79424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9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5240" cy="499904"/>
          </a:xfrm>
          <a:prstGeom prst="rect">
            <a:avLst/>
          </a:prstGeom>
        </p:spPr>
        <p:txBody>
          <a:bodyPr vert="horz" lIns="96352" tIns="48176" rIns="96352" bIns="48176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09" y="2"/>
            <a:ext cx="2975240" cy="499904"/>
          </a:xfrm>
          <a:prstGeom prst="rect">
            <a:avLst/>
          </a:prstGeom>
        </p:spPr>
        <p:txBody>
          <a:bodyPr vert="horz" lIns="96352" tIns="48176" rIns="96352" bIns="48176" rtlCol="0"/>
          <a:lstStyle>
            <a:lvl1pPr algn="r">
              <a:defRPr sz="1300"/>
            </a:lvl1pPr>
          </a:lstStyle>
          <a:p>
            <a:fld id="{510020CF-26FA-42CF-8743-139664075565}" type="datetimeFigureOut">
              <a:rPr lang="ko-KR" altLang="en-US" smtClean="0"/>
              <a:pPr/>
              <a:t>2018-03-10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49300"/>
            <a:ext cx="5418138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2" tIns="48176" rIns="96352" bIns="4817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2" tIns="48176" rIns="96352" bIns="4817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2" tIns="48176" rIns="96352" bIns="48176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2" tIns="48176" rIns="96352" bIns="48176" rtlCol="0" anchor="b"/>
          <a:lstStyle>
            <a:lvl1pPr algn="r">
              <a:defRPr sz="1300"/>
            </a:lvl1pPr>
          </a:lstStyle>
          <a:p>
            <a:fld id="{6940135E-810D-4063-8813-E94D6651C5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09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23900" y="749300"/>
            <a:ext cx="5418138" cy="37512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4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23900" y="749300"/>
            <a:ext cx="5418138" cy="37512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23900" y="749300"/>
            <a:ext cx="5418138" cy="37512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23900" y="749300"/>
            <a:ext cx="5418138" cy="37512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5C5EC-9EE0-4441-8410-5C9C6EAFD13A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7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배경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배경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그림 7" descr="들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535424"/>
            <a:ext cx="9906000" cy="2322576"/>
          </a:xfrm>
          <a:prstGeom prst="rect">
            <a:avLst/>
          </a:prstGeom>
        </p:spPr>
      </p:pic>
      <p:pic>
        <p:nvPicPr>
          <p:cNvPr id="9" name="그림 8" descr="나무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5234" y="4516095"/>
            <a:ext cx="5734199" cy="712877"/>
          </a:xfrm>
          <a:prstGeom prst="rect">
            <a:avLst/>
          </a:prstGeom>
        </p:spPr>
      </p:pic>
      <p:pic>
        <p:nvPicPr>
          <p:cNvPr id="17" name="그림 16" descr="잎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792132" y="5429264"/>
            <a:ext cx="5478029" cy="923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배경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6" name="제목 1"/>
          <p:cNvSpPr>
            <a:spLocks noGrp="1"/>
          </p:cNvSpPr>
          <p:nvPr>
            <p:ph type="title"/>
          </p:nvPr>
        </p:nvSpPr>
        <p:spPr>
          <a:xfrm>
            <a:off x="426508" y="511132"/>
            <a:ext cx="9047825" cy="560414"/>
          </a:xfrm>
          <a:prstGeom prst="rect">
            <a:avLst/>
          </a:prstGeom>
        </p:spPr>
        <p:txBody>
          <a:bodyPr anchor="ctr"/>
          <a:lstStyle>
            <a:lvl1pPr algn="ctr">
              <a:defRPr sz="35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11" name="Picture 2" descr="E:\Users\CIB\Desktop\Desktop\산악구조협회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6381328"/>
            <a:ext cx="1534741" cy="2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라인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906000" cy="500066"/>
          </a:xfrm>
          <a:prstGeom prst="rect">
            <a:avLst/>
          </a:prstGeom>
        </p:spPr>
      </p:pic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1004432" y="228600"/>
            <a:ext cx="8917120" cy="560414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10" name="Picture 2" descr="E:\Users\CIB\Desktop\Desktop\산악구조협회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6381328"/>
            <a:ext cx="1534741" cy="2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구조협회 복사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049"/>
          <a:stretch/>
        </p:blipFill>
        <p:spPr bwMode="auto">
          <a:xfrm>
            <a:off x="8958507" y="57546"/>
            <a:ext cx="647214" cy="621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배경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1073415" y="228600"/>
            <a:ext cx="8776129" cy="560414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22" name="그림 21" descr="잎2.png"/>
          <p:cNvPicPr>
            <a:picLocks noChangeAspect="1"/>
          </p:cNvPicPr>
          <p:nvPr userDrawn="1"/>
        </p:nvPicPr>
        <p:blipFill>
          <a:blip r:embed="rId3" cstate="print"/>
          <a:srcRect t="45881" r="74572"/>
          <a:stretch>
            <a:fillRect/>
          </a:stretch>
        </p:blipFill>
        <p:spPr>
          <a:xfrm>
            <a:off x="74242" y="188890"/>
            <a:ext cx="904292" cy="549300"/>
          </a:xfrm>
          <a:prstGeom prst="rect">
            <a:avLst/>
          </a:prstGeom>
        </p:spPr>
      </p:pic>
      <p:pic>
        <p:nvPicPr>
          <p:cNvPr id="8" name="Picture 2" descr="E:\Users\CIB\Desktop\Desktop\산악구조협회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6381328"/>
            <a:ext cx="1534741" cy="2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71" r:id="rId4"/>
    <p:sldLayoutId id="214748366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4528" y="1629209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체계적인 산악구조활동 과 안전한 산악문화 조성을 위해</a:t>
            </a:r>
            <a:endParaRPr lang="ko-KR" altLang="en-US" sz="20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1388604" y="2165669"/>
            <a:ext cx="6840760" cy="680010"/>
            <a:chOff x="899592" y="2604974"/>
            <a:chExt cx="6840760" cy="680010"/>
          </a:xfrm>
        </p:grpSpPr>
        <p:sp>
          <p:nvSpPr>
            <p:cNvPr id="9" name="직사각형 8"/>
            <p:cNvSpPr/>
            <p:nvPr/>
          </p:nvSpPr>
          <p:spPr>
            <a:xfrm>
              <a:off x="899592" y="2604974"/>
              <a:ext cx="6840760" cy="68001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7614" y="2664641"/>
              <a:ext cx="6444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smtClean="0">
                  <a:solidFill>
                    <a:schemeClr val="bg1"/>
                  </a:solidFill>
                  <a:latin typeface="+mj-lt"/>
                </a:rPr>
                <a:t>대외협력위원회 추진계획</a:t>
              </a:r>
              <a:endParaRPr lang="ko-KR" alt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749780" y="1556792"/>
            <a:ext cx="3721707" cy="79209"/>
            <a:chOff x="3082541" y="1996097"/>
            <a:chExt cx="3721707" cy="79209"/>
          </a:xfrm>
        </p:grpSpPr>
        <p:sp>
          <p:nvSpPr>
            <p:cNvPr id="12" name="이등변 삼각형 11"/>
            <p:cNvSpPr/>
            <p:nvPr/>
          </p:nvSpPr>
          <p:spPr>
            <a:xfrm>
              <a:off x="5882658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/>
            <p:cNvSpPr/>
            <p:nvPr/>
          </p:nvSpPr>
          <p:spPr>
            <a:xfrm>
              <a:off x="6127710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/>
            <p:cNvSpPr/>
            <p:nvPr/>
          </p:nvSpPr>
          <p:spPr>
            <a:xfrm>
              <a:off x="6396751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/>
            <p:cNvSpPr/>
            <p:nvPr/>
          </p:nvSpPr>
          <p:spPr>
            <a:xfrm>
              <a:off x="6649998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/>
            <p:cNvSpPr/>
            <p:nvPr/>
          </p:nvSpPr>
          <p:spPr>
            <a:xfrm>
              <a:off x="3082541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/>
            <p:cNvSpPr/>
            <p:nvPr/>
          </p:nvSpPr>
          <p:spPr>
            <a:xfrm>
              <a:off x="3327593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/>
            <p:cNvSpPr/>
            <p:nvPr/>
          </p:nvSpPr>
          <p:spPr>
            <a:xfrm>
              <a:off x="3596634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>
              <a:off x="3874629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/>
            <p:cNvSpPr/>
            <p:nvPr/>
          </p:nvSpPr>
          <p:spPr>
            <a:xfrm>
              <a:off x="4119681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>
              <a:off x="4388722" y="1996097"/>
              <a:ext cx="154250" cy="79209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7" descr="구조협회 복사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r="-534"/>
          <a:stretch/>
        </p:blipFill>
        <p:spPr bwMode="auto">
          <a:xfrm>
            <a:off x="2292090" y="5129869"/>
            <a:ext cx="5033789" cy="103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구조협회 복사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049"/>
          <a:stretch/>
        </p:blipFill>
        <p:spPr bwMode="auto">
          <a:xfrm>
            <a:off x="3759569" y="3334180"/>
            <a:ext cx="2098831" cy="201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1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대한산악구조협회 발전을 위한 추진계획</a:t>
            </a:r>
            <a:endParaRPr lang="ko-KR" altLang="en-US" dirty="0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54149" y="1087016"/>
            <a:ext cx="4724400" cy="685800"/>
            <a:chOff x="1296" y="1824"/>
            <a:chExt cx="2976" cy="432"/>
          </a:xfrm>
        </p:grpSpPr>
        <p:sp>
          <p:nvSpPr>
            <p:cNvPr id="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o-KR" altLang="en-US" b="1" dirty="0" err="1">
                  <a:solidFill>
                    <a:schemeClr val="bg1"/>
                  </a:solidFill>
                  <a:ea typeface="굴림" panose="020B0600000101010101" pitchFamily="50" charset="-127"/>
                </a:rPr>
                <a:t>기획재정부</a:t>
              </a:r>
              <a:r>
                <a:rPr lang="ko-KR" altLang="en-US" b="1" dirty="0">
                  <a:solidFill>
                    <a:schemeClr val="bg1"/>
                  </a:solidFill>
                  <a:ea typeface="굴림" panose="020B0600000101010101" pitchFamily="50" charset="-127"/>
                </a:rPr>
                <a:t> 예산 방안</a:t>
              </a:r>
            </a:p>
          </p:txBody>
        </p:sp>
        <p:sp>
          <p:nvSpPr>
            <p:cNvPr id="12" name="Text Box 55"/>
            <p:cNvSpPr txBox="1">
              <a:spLocks noChangeArrowheads="1"/>
            </p:cNvSpPr>
            <p:nvPr/>
          </p:nvSpPr>
          <p:spPr bwMode="gray">
            <a:xfrm>
              <a:off x="1389" y="1886"/>
              <a:ext cx="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 smtClean="0">
                  <a:solidFill>
                    <a:schemeClr val="bg1"/>
                  </a:solidFill>
                  <a:ea typeface="굴림" panose="020B0600000101010101" pitchFamily="50" charset="-127"/>
                </a:rPr>
                <a:t>5</a:t>
              </a:r>
              <a:endParaRPr lang="en-US" altLang="ko-KR" sz="2400" dirty="0">
                <a:solidFill>
                  <a:schemeClr val="bg1"/>
                </a:solidFill>
                <a:ea typeface="굴림" panose="020B0600000101010101" pitchFamily="50" charset="-127"/>
              </a:endParaRP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952254" y="1988840"/>
            <a:ext cx="7745161" cy="1368152"/>
          </a:xfrm>
          <a:prstGeom prst="roundRect">
            <a:avLst>
              <a:gd name="adj" fmla="val 508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96616" y="198884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산림청을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통한 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25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억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기획재정부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예산반영 실패를 성공으로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유도할 수 있도록 노력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4221088"/>
            <a:ext cx="2502278" cy="16561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4688" y="4077072"/>
            <a:ext cx="1408212" cy="15271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32" y="4077072"/>
            <a:ext cx="1919420" cy="14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대한산악구조협회 발전을 위한 추진계획</a:t>
            </a:r>
            <a:endParaRPr lang="ko-KR" altLang="en-US" dirty="0"/>
          </a:p>
        </p:txBody>
      </p: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454149" y="1087016"/>
            <a:ext cx="4724400" cy="685800"/>
            <a:chOff x="1296" y="1824"/>
            <a:chExt cx="2976" cy="432"/>
          </a:xfrm>
        </p:grpSpPr>
        <p:sp>
          <p:nvSpPr>
            <p:cNvPr id="14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7372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ko-KR" altLang="en-US" b="1" dirty="0" smtClean="0">
                  <a:solidFill>
                    <a:schemeClr val="bg1"/>
                  </a:solidFill>
                  <a:ea typeface="굴림" panose="020B0600000101010101" pitchFamily="50" charset="-127"/>
                </a:rPr>
                <a:t>홈페이지 관리 및 홍보 강화</a:t>
              </a:r>
              <a:endParaRPr lang="en-US" altLang="ko-KR" b="1" dirty="0">
                <a:solidFill>
                  <a:schemeClr val="bg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17" name="Text Box 60"/>
            <p:cNvSpPr txBox="1">
              <a:spLocks noChangeArrowheads="1"/>
            </p:cNvSpPr>
            <p:nvPr/>
          </p:nvSpPr>
          <p:spPr bwMode="gray">
            <a:xfrm>
              <a:off x="1390" y="1886"/>
              <a:ext cx="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 smtClean="0">
                  <a:solidFill>
                    <a:schemeClr val="bg1"/>
                  </a:solidFill>
                  <a:ea typeface="굴림" panose="020B0600000101010101" pitchFamily="50" charset="-127"/>
                </a:rPr>
                <a:t>6</a:t>
              </a:r>
              <a:endParaRPr lang="en-US" altLang="ko-KR" sz="2400" dirty="0">
                <a:solidFill>
                  <a:schemeClr val="bg1"/>
                </a:solidFill>
                <a:ea typeface="굴림" panose="020B0600000101010101" pitchFamily="50" charset="-127"/>
              </a:endParaRPr>
            </a:p>
          </p:txBody>
        </p:sp>
      </p:grpSp>
      <p:sp>
        <p:nvSpPr>
          <p:cNvPr id="8" name="모서리가 둥근 직사각형 7"/>
          <p:cNvSpPr/>
          <p:nvPr/>
        </p:nvSpPr>
        <p:spPr>
          <a:xfrm>
            <a:off x="952254" y="1988840"/>
            <a:ext cx="7745161" cy="2308324"/>
          </a:xfrm>
          <a:prstGeom prst="roundRect">
            <a:avLst>
              <a:gd name="adj" fmla="val 508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96616" y="198884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전문 마케팅 업체와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MOU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를 통한 홍보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영상제작 및 홍보 영상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홍보 책자 등을 제작 홍보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SNS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를 활용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홍보자료를 이용한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SNS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적극 활용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28" y="4305047"/>
            <a:ext cx="3233580" cy="194014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4398368"/>
            <a:ext cx="3744416" cy="21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6776" y="227687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5400" b="1" dirty="0" smtClean="0">
                <a:solidFill>
                  <a:schemeClr val="bg1">
                    <a:lumMod val="6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5400" b="1" dirty="0" err="1" smtClean="0">
              <a:solidFill>
                <a:schemeClr val="bg1">
                  <a:lumMod val="6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92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제목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대한산악구조협회 </a:t>
            </a:r>
            <a:r>
              <a:rPr lang="ko-KR" altLang="en-US" dirty="0" err="1" smtClean="0"/>
              <a:t>대외위원회</a:t>
            </a:r>
            <a:endParaRPr lang="ko-KR" altLang="en-US" dirty="0"/>
          </a:p>
        </p:txBody>
      </p:sp>
      <p:sp>
        <p:nvSpPr>
          <p:cNvPr id="47" name="_s3085"/>
          <p:cNvSpPr>
            <a:spLocks noChangeArrowheads="1"/>
          </p:cNvSpPr>
          <p:nvPr/>
        </p:nvSpPr>
        <p:spPr bwMode="auto">
          <a:xfrm>
            <a:off x="1136576" y="1628800"/>
            <a:ext cx="3970111" cy="497384"/>
          </a:xfrm>
          <a:prstGeom prst="bracketPair">
            <a:avLst>
              <a:gd name="adj" fmla="val 0"/>
            </a:avLst>
          </a:prstGeom>
          <a:solidFill>
            <a:schemeClr val="folHlink">
              <a:alpha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none" lIns="33530" tIns="16765" rIns="33530" bIns="16765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600" dirty="0" smtClean="0">
                <a:solidFill>
                  <a:schemeClr val="bg1">
                    <a:lumMod val="9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위원장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송 열 헌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bg1">
                    <a:lumMod val="9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수석부회장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9" name="_s3087"/>
          <p:cNvSpPr>
            <a:spLocks noChangeArrowheads="1"/>
          </p:cNvSpPr>
          <p:nvPr/>
        </p:nvSpPr>
        <p:spPr bwMode="auto">
          <a:xfrm>
            <a:off x="3779706" y="4419148"/>
            <a:ext cx="3970111" cy="497384"/>
          </a:xfrm>
          <a:prstGeom prst="bracketPair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none" lIns="33530" tIns="16765" rIns="33530" bIns="16765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 종 혁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이사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" name="_s3088"/>
          <p:cNvSpPr>
            <a:spLocks noChangeArrowheads="1"/>
          </p:cNvSpPr>
          <p:nvPr/>
        </p:nvSpPr>
        <p:spPr bwMode="auto">
          <a:xfrm>
            <a:off x="3779706" y="5091856"/>
            <a:ext cx="3970111" cy="497384"/>
          </a:xfrm>
          <a:prstGeom prst="bracketPair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none" lIns="33530" tIns="16765" rIns="33530" bIns="16765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 병 </a:t>
            </a:r>
            <a:r>
              <a:rPr lang="ko-KR" alt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엽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위원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2" name="_s3086"/>
          <p:cNvSpPr>
            <a:spLocks noChangeArrowheads="1"/>
          </p:cNvSpPr>
          <p:nvPr/>
        </p:nvSpPr>
        <p:spPr bwMode="auto">
          <a:xfrm>
            <a:off x="3779706" y="2401030"/>
            <a:ext cx="3970111" cy="497384"/>
          </a:xfrm>
          <a:prstGeom prst="bracketPair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none" lIns="33530" tIns="16765" rIns="33530" bIns="16765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 창 근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이사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44" name="_s3082"/>
          <p:cNvCxnSpPr>
            <a:cxnSpLocks noChangeShapeType="1"/>
            <a:stCxn id="50" idx="1"/>
            <a:endCxn id="47" idx="2"/>
          </p:cNvCxnSpPr>
          <p:nvPr/>
        </p:nvCxnSpPr>
        <p:spPr bwMode="auto">
          <a:xfrm rot="10800000">
            <a:off x="3121632" y="2126184"/>
            <a:ext cx="658074" cy="321436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_s3083"/>
          <p:cNvCxnSpPr>
            <a:cxnSpLocks noChangeShapeType="1"/>
            <a:stCxn id="49" idx="1"/>
            <a:endCxn id="47" idx="2"/>
          </p:cNvCxnSpPr>
          <p:nvPr/>
        </p:nvCxnSpPr>
        <p:spPr bwMode="auto">
          <a:xfrm rot="10800000">
            <a:off x="3121632" y="2126184"/>
            <a:ext cx="658074" cy="254165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_s3084"/>
          <p:cNvCxnSpPr>
            <a:cxnSpLocks noChangeShapeType="1"/>
          </p:cNvCxnSpPr>
          <p:nvPr/>
        </p:nvCxnSpPr>
        <p:spPr bwMode="auto">
          <a:xfrm rot="10800000">
            <a:off x="3122372" y="2815545"/>
            <a:ext cx="629519" cy="478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_s3084"/>
          <p:cNvCxnSpPr>
            <a:cxnSpLocks noChangeShapeType="1"/>
          </p:cNvCxnSpPr>
          <p:nvPr/>
        </p:nvCxnSpPr>
        <p:spPr bwMode="auto">
          <a:xfrm rot="10800000">
            <a:off x="3121845" y="2157949"/>
            <a:ext cx="629519" cy="478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_s3086"/>
          <p:cNvSpPr>
            <a:spLocks noChangeArrowheads="1"/>
          </p:cNvSpPr>
          <p:nvPr/>
        </p:nvSpPr>
        <p:spPr bwMode="auto">
          <a:xfrm>
            <a:off x="3779706" y="3073736"/>
            <a:ext cx="3970111" cy="497384"/>
          </a:xfrm>
          <a:prstGeom prst="bracketPair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none" lIns="33530" tIns="16765" rIns="33530" bIns="16765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 동 석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이사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15" name="_s3084"/>
          <p:cNvCxnSpPr>
            <a:cxnSpLocks noChangeShapeType="1"/>
          </p:cNvCxnSpPr>
          <p:nvPr/>
        </p:nvCxnSpPr>
        <p:spPr bwMode="auto">
          <a:xfrm rot="10800000">
            <a:off x="3122589" y="3517204"/>
            <a:ext cx="629519" cy="4789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_s3086"/>
          <p:cNvSpPr>
            <a:spLocks noChangeArrowheads="1"/>
          </p:cNvSpPr>
          <p:nvPr/>
        </p:nvSpPr>
        <p:spPr bwMode="auto">
          <a:xfrm>
            <a:off x="3778069" y="3746442"/>
            <a:ext cx="3970111" cy="497384"/>
          </a:xfrm>
          <a:prstGeom prst="bracketPair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none" lIns="33530" tIns="16765" rIns="33530" bIns="16765" numCol="1" anchor="ctr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이 기 열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이사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그림 94" descr="배경라인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305175" y="4221088"/>
            <a:ext cx="66008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그림 95" descr="아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4052" y="4267909"/>
            <a:ext cx="1923228" cy="169166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대한산악구조협회 발전을 위한 추진계획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12640" y="2755817"/>
            <a:ext cx="5980921" cy="40011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기부금 및 후원 확대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1213446" y="2780008"/>
            <a:ext cx="510457" cy="367495"/>
            <a:chOff x="5747652" y="1846412"/>
            <a:chExt cx="510457" cy="367495"/>
          </a:xfrm>
        </p:grpSpPr>
        <p:grpSp>
          <p:nvGrpSpPr>
            <p:cNvPr id="75" name="Group 50"/>
            <p:cNvGrpSpPr>
              <a:grpSpLocks/>
            </p:cNvGrpSpPr>
            <p:nvPr/>
          </p:nvGrpSpPr>
          <p:grpSpPr bwMode="auto">
            <a:xfrm>
              <a:off x="5821708" y="1846412"/>
              <a:ext cx="366442" cy="367495"/>
              <a:chOff x="415" y="1060"/>
              <a:chExt cx="696" cy="698"/>
            </a:xfrm>
          </p:grpSpPr>
          <p:sp>
            <p:nvSpPr>
              <p:cNvPr id="77" name="Oval 51"/>
              <p:cNvSpPr>
                <a:spLocks noChangeArrowheads="1"/>
              </p:cNvSpPr>
              <p:nvPr/>
            </p:nvSpPr>
            <p:spPr bwMode="gray">
              <a:xfrm>
                <a:off x="415" y="1060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FF6600">
                      <a:gamma/>
                      <a:shade val="46275"/>
                      <a:invGamma/>
                    </a:srgbClr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78" name="Oval 52"/>
              <p:cNvSpPr>
                <a:spLocks noChangeArrowheads="1"/>
              </p:cNvSpPr>
              <p:nvPr/>
            </p:nvSpPr>
            <p:spPr bwMode="gray">
              <a:xfrm>
                <a:off x="424" y="1069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6600">
                      <a:alpha val="0"/>
                    </a:srgbClr>
                  </a:gs>
                  <a:gs pos="100000">
                    <a:srgbClr val="FF660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79" name="Oval 53"/>
              <p:cNvSpPr>
                <a:spLocks noChangeArrowheads="1"/>
              </p:cNvSpPr>
              <p:nvPr/>
            </p:nvSpPr>
            <p:spPr bwMode="gray">
              <a:xfrm>
                <a:off x="440" y="1091"/>
                <a:ext cx="647" cy="636"/>
              </a:xfrm>
              <a:prstGeom prst="ellipse">
                <a:avLst/>
              </a:prstGeom>
              <a:gradFill rotWithShape="1">
                <a:gsLst>
                  <a:gs pos="0">
                    <a:srgbClr val="FF6600">
                      <a:gamma/>
                      <a:shade val="79216"/>
                      <a:invGamma/>
                    </a:srgbClr>
                  </a:gs>
                  <a:gs pos="100000">
                    <a:srgbClr val="FF660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0" name="Oval 54"/>
              <p:cNvSpPr>
                <a:spLocks noChangeArrowheads="1"/>
              </p:cNvSpPr>
              <p:nvPr/>
            </p:nvSpPr>
            <p:spPr bwMode="gray">
              <a:xfrm>
                <a:off x="476" y="1071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6600">
                      <a:gamma/>
                      <a:tint val="0"/>
                      <a:invGamma/>
                    </a:srgbClr>
                  </a:gs>
                  <a:gs pos="100000">
                    <a:srgbClr val="FF660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747652" y="1853788"/>
              <a:ext cx="5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03</a:t>
              </a:r>
              <a:endPara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12640" y="2116359"/>
            <a:ext cx="6120680" cy="40011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국제 구조위원회와 실질적 연대 강화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1213446" y="2140550"/>
            <a:ext cx="510457" cy="367495"/>
            <a:chOff x="8330975" y="1846412"/>
            <a:chExt cx="510457" cy="367495"/>
          </a:xfrm>
        </p:grpSpPr>
        <p:grpSp>
          <p:nvGrpSpPr>
            <p:cNvPr id="82" name="Group 35"/>
            <p:cNvGrpSpPr>
              <a:grpSpLocks/>
            </p:cNvGrpSpPr>
            <p:nvPr/>
          </p:nvGrpSpPr>
          <p:grpSpPr bwMode="auto">
            <a:xfrm>
              <a:off x="8402983" y="1846412"/>
              <a:ext cx="366442" cy="367495"/>
              <a:chOff x="590" y="1015"/>
              <a:chExt cx="696" cy="698"/>
            </a:xfrm>
          </p:grpSpPr>
          <p:sp>
            <p:nvSpPr>
              <p:cNvPr id="84" name="Oval 36"/>
              <p:cNvSpPr>
                <a:spLocks noChangeArrowheads="1"/>
              </p:cNvSpPr>
              <p:nvPr/>
            </p:nvSpPr>
            <p:spPr bwMode="gray">
              <a:xfrm>
                <a:off x="590" y="1015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CCFF66">
                      <a:gamma/>
                      <a:shade val="46275"/>
                      <a:invGamma/>
                    </a:srgbClr>
                  </a:gs>
                  <a:gs pos="100000">
                    <a:srgbClr val="CCFF6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5" name="Oval 37"/>
              <p:cNvSpPr>
                <a:spLocks noChangeArrowheads="1"/>
              </p:cNvSpPr>
              <p:nvPr/>
            </p:nvSpPr>
            <p:spPr bwMode="gray">
              <a:xfrm>
                <a:off x="598" y="1024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CCFF66">
                      <a:alpha val="0"/>
                    </a:srgbClr>
                  </a:gs>
                  <a:gs pos="100000">
                    <a:srgbClr val="CCFF66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6" name="Oval 38"/>
              <p:cNvSpPr>
                <a:spLocks noChangeArrowheads="1"/>
              </p:cNvSpPr>
              <p:nvPr/>
            </p:nvSpPr>
            <p:spPr bwMode="gray">
              <a:xfrm>
                <a:off x="615" y="1046"/>
                <a:ext cx="647" cy="636"/>
              </a:xfrm>
              <a:prstGeom prst="ellipse">
                <a:avLst/>
              </a:prstGeom>
              <a:gradFill rotWithShape="1">
                <a:gsLst>
                  <a:gs pos="0">
                    <a:srgbClr val="CCFF66">
                      <a:gamma/>
                      <a:shade val="79216"/>
                      <a:invGamma/>
                    </a:srgbClr>
                  </a:gs>
                  <a:gs pos="100000">
                    <a:srgbClr val="CCFF66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7" name="Oval 39"/>
              <p:cNvSpPr>
                <a:spLocks noChangeArrowheads="1"/>
              </p:cNvSpPr>
              <p:nvPr/>
            </p:nvSpPr>
            <p:spPr bwMode="gray">
              <a:xfrm>
                <a:off x="651" y="1026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CCFF66">
                      <a:gamma/>
                      <a:tint val="0"/>
                      <a:invGamma/>
                    </a:srgbClr>
                  </a:gs>
                  <a:gs pos="100000">
                    <a:srgbClr val="CCFF66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8330975" y="1853788"/>
              <a:ext cx="5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02</a:t>
              </a:r>
              <a:endPara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12640" y="1476901"/>
            <a:ext cx="5980921" cy="40011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민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 거버넌스 구축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88" name="그룹 87"/>
          <p:cNvGrpSpPr/>
          <p:nvPr/>
        </p:nvGrpSpPr>
        <p:grpSpPr>
          <a:xfrm>
            <a:off x="1213446" y="1501092"/>
            <a:ext cx="510457" cy="367495"/>
            <a:chOff x="7035119" y="1846412"/>
            <a:chExt cx="510457" cy="367495"/>
          </a:xfrm>
        </p:grpSpPr>
        <p:grpSp>
          <p:nvGrpSpPr>
            <p:cNvPr id="89" name="Group 40"/>
            <p:cNvGrpSpPr>
              <a:grpSpLocks/>
            </p:cNvGrpSpPr>
            <p:nvPr/>
          </p:nvGrpSpPr>
          <p:grpSpPr bwMode="auto">
            <a:xfrm>
              <a:off x="7112346" y="1846412"/>
              <a:ext cx="366442" cy="367495"/>
              <a:chOff x="54" y="2591"/>
              <a:chExt cx="696" cy="698"/>
            </a:xfrm>
          </p:grpSpPr>
          <p:sp>
            <p:nvSpPr>
              <p:cNvPr id="91" name="Oval 41"/>
              <p:cNvSpPr>
                <a:spLocks noChangeArrowheads="1"/>
              </p:cNvSpPr>
              <p:nvPr/>
            </p:nvSpPr>
            <p:spPr bwMode="gray">
              <a:xfrm>
                <a:off x="54" y="2591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2" name="Oval 42"/>
              <p:cNvSpPr>
                <a:spLocks noChangeArrowheads="1"/>
              </p:cNvSpPr>
              <p:nvPr/>
            </p:nvSpPr>
            <p:spPr bwMode="gray">
              <a:xfrm>
                <a:off x="63" y="2600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CC0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3" name="Oval 43"/>
              <p:cNvSpPr>
                <a:spLocks noChangeArrowheads="1"/>
              </p:cNvSpPr>
              <p:nvPr/>
            </p:nvSpPr>
            <p:spPr bwMode="gray">
              <a:xfrm>
                <a:off x="79" y="2622"/>
                <a:ext cx="647" cy="6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79216"/>
                      <a:invGamma/>
                    </a:srgbClr>
                  </a:gs>
                  <a:gs pos="100000">
                    <a:srgbClr val="FFCC0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4" name="Oval 44"/>
              <p:cNvSpPr>
                <a:spLocks noChangeArrowheads="1"/>
              </p:cNvSpPr>
              <p:nvPr/>
            </p:nvSpPr>
            <p:spPr bwMode="gray">
              <a:xfrm>
                <a:off x="115" y="2597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100000">
                    <a:srgbClr val="FFCC0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7035119" y="1853788"/>
              <a:ext cx="5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01</a:t>
              </a:r>
              <a:endPara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1213446" y="3404077"/>
            <a:ext cx="510457" cy="367495"/>
            <a:chOff x="4451796" y="1846412"/>
            <a:chExt cx="510457" cy="367495"/>
          </a:xfrm>
        </p:grpSpPr>
        <p:grpSp>
          <p:nvGrpSpPr>
            <p:cNvPr id="68" name="Group 55"/>
            <p:cNvGrpSpPr>
              <a:grpSpLocks/>
            </p:cNvGrpSpPr>
            <p:nvPr/>
          </p:nvGrpSpPr>
          <p:grpSpPr bwMode="auto">
            <a:xfrm>
              <a:off x="4532658" y="1846412"/>
              <a:ext cx="366442" cy="367495"/>
              <a:chOff x="823" y="740"/>
              <a:chExt cx="696" cy="698"/>
            </a:xfrm>
          </p:grpSpPr>
          <p:sp>
            <p:nvSpPr>
              <p:cNvPr id="70" name="Oval 56"/>
              <p:cNvSpPr>
                <a:spLocks noChangeArrowheads="1"/>
              </p:cNvSpPr>
              <p:nvPr/>
            </p:nvSpPr>
            <p:spPr bwMode="gray">
              <a:xfrm>
                <a:off x="823" y="740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gamma/>
                      <a:shade val="46275"/>
                      <a:invGamma/>
                    </a:srgbClr>
                  </a:gs>
                  <a:gs pos="100000">
                    <a:srgbClr val="FF33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71" name="Oval 57"/>
              <p:cNvSpPr>
                <a:spLocks noChangeArrowheads="1"/>
              </p:cNvSpPr>
              <p:nvPr/>
            </p:nvSpPr>
            <p:spPr bwMode="gray">
              <a:xfrm>
                <a:off x="831" y="749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alpha val="0"/>
                    </a:srgbClr>
                  </a:gs>
                  <a:gs pos="100000">
                    <a:srgbClr val="FF33CC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72" name="Oval 58"/>
              <p:cNvSpPr>
                <a:spLocks noChangeArrowheads="1"/>
              </p:cNvSpPr>
              <p:nvPr/>
            </p:nvSpPr>
            <p:spPr bwMode="gray">
              <a:xfrm>
                <a:off x="848" y="770"/>
                <a:ext cx="647" cy="636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gamma/>
                      <a:shade val="79216"/>
                      <a:invGamma/>
                    </a:srgbClr>
                  </a:gs>
                  <a:gs pos="100000">
                    <a:srgbClr val="FF33CC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73" name="Oval 59"/>
              <p:cNvSpPr>
                <a:spLocks noChangeArrowheads="1"/>
              </p:cNvSpPr>
              <p:nvPr/>
            </p:nvSpPr>
            <p:spPr bwMode="gray">
              <a:xfrm>
                <a:off x="884" y="754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33CC">
                      <a:gamma/>
                      <a:tint val="0"/>
                      <a:invGamma/>
                    </a:srgbClr>
                  </a:gs>
                  <a:gs pos="100000">
                    <a:srgbClr val="FF33CC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451796" y="1853788"/>
              <a:ext cx="5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04</a:t>
              </a:r>
              <a:endPara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21" name="직사각형 120"/>
          <p:cNvSpPr/>
          <p:nvPr/>
        </p:nvSpPr>
        <p:spPr>
          <a:xfrm>
            <a:off x="1712640" y="3395275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대한산악구조협회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센터건립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및 사무처 강화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1213446" y="4012757"/>
            <a:ext cx="510457" cy="367495"/>
            <a:chOff x="596372" y="1844824"/>
            <a:chExt cx="510457" cy="367495"/>
          </a:xfrm>
        </p:grpSpPr>
        <p:grpSp>
          <p:nvGrpSpPr>
            <p:cNvPr id="61" name="Group 45"/>
            <p:cNvGrpSpPr>
              <a:grpSpLocks/>
            </p:cNvGrpSpPr>
            <p:nvPr/>
          </p:nvGrpSpPr>
          <p:grpSpPr bwMode="auto">
            <a:xfrm>
              <a:off x="662333" y="1844824"/>
              <a:ext cx="366442" cy="367495"/>
              <a:chOff x="166" y="1752"/>
              <a:chExt cx="696" cy="698"/>
            </a:xfrm>
          </p:grpSpPr>
          <p:sp>
            <p:nvSpPr>
              <p:cNvPr id="63" name="Oval 46"/>
              <p:cNvSpPr>
                <a:spLocks noChangeArrowheads="1"/>
              </p:cNvSpPr>
              <p:nvPr/>
            </p:nvSpPr>
            <p:spPr bwMode="gray">
              <a:xfrm>
                <a:off x="166" y="1752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0099FF">
                      <a:gamma/>
                      <a:shade val="46275"/>
                      <a:invGamma/>
                    </a:srgbClr>
                  </a:gs>
                  <a:gs pos="100000">
                    <a:srgbClr val="0099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64" name="Oval 47"/>
              <p:cNvSpPr>
                <a:spLocks noChangeArrowheads="1"/>
              </p:cNvSpPr>
              <p:nvPr/>
            </p:nvSpPr>
            <p:spPr bwMode="gray">
              <a:xfrm>
                <a:off x="174" y="1761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0099FF">
                      <a:alpha val="0"/>
                    </a:srgbClr>
                  </a:gs>
                  <a:gs pos="100000">
                    <a:srgbClr val="0099FF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65" name="Oval 48"/>
              <p:cNvSpPr>
                <a:spLocks noChangeArrowheads="1"/>
              </p:cNvSpPr>
              <p:nvPr/>
            </p:nvSpPr>
            <p:spPr bwMode="gray">
              <a:xfrm>
                <a:off x="191" y="1783"/>
                <a:ext cx="647" cy="636"/>
              </a:xfrm>
              <a:prstGeom prst="ellipse">
                <a:avLst/>
              </a:prstGeom>
              <a:gradFill rotWithShape="1">
                <a:gsLst>
                  <a:gs pos="0">
                    <a:srgbClr val="0099FF">
                      <a:gamma/>
                      <a:shade val="79216"/>
                      <a:invGamma/>
                    </a:srgbClr>
                  </a:gs>
                  <a:gs pos="100000">
                    <a:srgbClr val="0099FF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66" name="Oval 49"/>
              <p:cNvSpPr>
                <a:spLocks noChangeArrowheads="1"/>
              </p:cNvSpPr>
              <p:nvPr/>
            </p:nvSpPr>
            <p:spPr bwMode="gray">
              <a:xfrm>
                <a:off x="227" y="1762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0099FF">
                      <a:gamma/>
                      <a:tint val="0"/>
                      <a:invGamma/>
                    </a:srgbClr>
                  </a:gs>
                  <a:gs pos="100000">
                    <a:srgbClr val="0099FF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96372" y="1850868"/>
              <a:ext cx="5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05</a:t>
              </a:r>
              <a:endPara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22" name="직사각형 121"/>
          <p:cNvSpPr/>
          <p:nvPr/>
        </p:nvSpPr>
        <p:spPr>
          <a:xfrm>
            <a:off x="1712640" y="4003955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기획재정부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예산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방안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06" name="그룹 105"/>
          <p:cNvGrpSpPr/>
          <p:nvPr/>
        </p:nvGrpSpPr>
        <p:grpSpPr>
          <a:xfrm>
            <a:off x="1213446" y="4621437"/>
            <a:ext cx="510457" cy="367495"/>
            <a:chOff x="7035119" y="1846412"/>
            <a:chExt cx="510457" cy="367495"/>
          </a:xfrm>
        </p:grpSpPr>
        <p:grpSp>
          <p:nvGrpSpPr>
            <p:cNvPr id="107" name="Group 40"/>
            <p:cNvGrpSpPr>
              <a:grpSpLocks/>
            </p:cNvGrpSpPr>
            <p:nvPr/>
          </p:nvGrpSpPr>
          <p:grpSpPr bwMode="auto">
            <a:xfrm>
              <a:off x="7112346" y="1846412"/>
              <a:ext cx="366442" cy="367495"/>
              <a:chOff x="54" y="2591"/>
              <a:chExt cx="696" cy="698"/>
            </a:xfrm>
          </p:grpSpPr>
          <p:sp>
            <p:nvSpPr>
              <p:cNvPr id="109" name="Oval 41"/>
              <p:cNvSpPr>
                <a:spLocks noChangeArrowheads="1"/>
              </p:cNvSpPr>
              <p:nvPr/>
            </p:nvSpPr>
            <p:spPr bwMode="gray">
              <a:xfrm>
                <a:off x="54" y="2591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10" name="Oval 42"/>
              <p:cNvSpPr>
                <a:spLocks noChangeArrowheads="1"/>
              </p:cNvSpPr>
              <p:nvPr/>
            </p:nvSpPr>
            <p:spPr bwMode="gray">
              <a:xfrm>
                <a:off x="63" y="2600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CC0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11" name="Oval 43"/>
              <p:cNvSpPr>
                <a:spLocks noChangeArrowheads="1"/>
              </p:cNvSpPr>
              <p:nvPr/>
            </p:nvSpPr>
            <p:spPr bwMode="gray">
              <a:xfrm>
                <a:off x="79" y="2622"/>
                <a:ext cx="647" cy="6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79216"/>
                      <a:invGamma/>
                    </a:srgbClr>
                  </a:gs>
                  <a:gs pos="100000">
                    <a:srgbClr val="FFCC0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112" name="Oval 44"/>
              <p:cNvSpPr>
                <a:spLocks noChangeArrowheads="1"/>
              </p:cNvSpPr>
              <p:nvPr/>
            </p:nvSpPr>
            <p:spPr bwMode="gray">
              <a:xfrm>
                <a:off x="115" y="2597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100000">
                    <a:srgbClr val="FFCC0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7035119" y="1853788"/>
              <a:ext cx="5104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06</a:t>
              </a:r>
              <a:endPara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23" name="직사각형 122"/>
          <p:cNvSpPr/>
          <p:nvPr/>
        </p:nvSpPr>
        <p:spPr>
          <a:xfrm>
            <a:off x="1712640" y="4612635"/>
            <a:ext cx="5794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홈페이지 및 홍보강화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23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7878784" y="6243932"/>
            <a:ext cx="1975547" cy="61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1280592" y="1998365"/>
            <a:ext cx="6850245" cy="3982496"/>
            <a:chOff x="776536" y="1484784"/>
            <a:chExt cx="7800922" cy="4535187"/>
          </a:xfrm>
        </p:grpSpPr>
        <p:grpSp>
          <p:nvGrpSpPr>
            <p:cNvPr id="38" name="Group 3"/>
            <p:cNvGrpSpPr>
              <a:grpSpLocks/>
            </p:cNvGrpSpPr>
            <p:nvPr/>
          </p:nvGrpSpPr>
          <p:grpSpPr bwMode="auto">
            <a:xfrm>
              <a:off x="776536" y="1484784"/>
              <a:ext cx="7800922" cy="4535187"/>
              <a:chOff x="877" y="1296"/>
              <a:chExt cx="4211" cy="2448"/>
            </a:xfrm>
          </p:grpSpPr>
          <p:sp>
            <p:nvSpPr>
              <p:cNvPr id="48" name="Freeform 4"/>
              <p:cNvSpPr>
                <a:spLocks noEditPoints="1"/>
              </p:cNvSpPr>
              <p:nvPr/>
            </p:nvSpPr>
            <p:spPr bwMode="gray">
              <a:xfrm rot="-1358056">
                <a:off x="877" y="1765"/>
                <a:ext cx="3839" cy="1527"/>
              </a:xfrm>
              <a:custGeom>
                <a:avLst/>
                <a:gdLst>
                  <a:gd name="T0" fmla="*/ 1692 w 4040"/>
                  <a:gd name="T1" fmla="*/ 12 h 1888"/>
                  <a:gd name="T2" fmla="*/ 1234 w 4040"/>
                  <a:gd name="T3" fmla="*/ 74 h 1888"/>
                  <a:gd name="T4" fmla="*/ 828 w 4040"/>
                  <a:gd name="T5" fmla="*/ 182 h 1888"/>
                  <a:gd name="T6" fmla="*/ 486 w 4040"/>
                  <a:gd name="T7" fmla="*/ 330 h 1888"/>
                  <a:gd name="T8" fmla="*/ 226 w 4040"/>
                  <a:gd name="T9" fmla="*/ 510 h 1888"/>
                  <a:gd name="T10" fmla="*/ 58 w 4040"/>
                  <a:gd name="T11" fmla="*/ 718 h 1888"/>
                  <a:gd name="T12" fmla="*/ 0 w 4040"/>
                  <a:gd name="T13" fmla="*/ 944 h 1888"/>
                  <a:gd name="T14" fmla="*/ 58 w 4040"/>
                  <a:gd name="T15" fmla="*/ 1170 h 1888"/>
                  <a:gd name="T16" fmla="*/ 226 w 4040"/>
                  <a:gd name="T17" fmla="*/ 1378 h 1888"/>
                  <a:gd name="T18" fmla="*/ 486 w 4040"/>
                  <a:gd name="T19" fmla="*/ 1558 h 1888"/>
                  <a:gd name="T20" fmla="*/ 828 w 4040"/>
                  <a:gd name="T21" fmla="*/ 1706 h 1888"/>
                  <a:gd name="T22" fmla="*/ 1234 w 4040"/>
                  <a:gd name="T23" fmla="*/ 1814 h 1888"/>
                  <a:gd name="T24" fmla="*/ 1692 w 4040"/>
                  <a:gd name="T25" fmla="*/ 1876 h 1888"/>
                  <a:gd name="T26" fmla="*/ 2186 w 4040"/>
                  <a:gd name="T27" fmla="*/ 1884 h 1888"/>
                  <a:gd name="T28" fmla="*/ 2658 w 4040"/>
                  <a:gd name="T29" fmla="*/ 1840 h 1888"/>
                  <a:gd name="T30" fmla="*/ 3084 w 4040"/>
                  <a:gd name="T31" fmla="*/ 1746 h 1888"/>
                  <a:gd name="T32" fmla="*/ 3448 w 4040"/>
                  <a:gd name="T33" fmla="*/ 1612 h 1888"/>
                  <a:gd name="T34" fmla="*/ 3738 w 4040"/>
                  <a:gd name="T35" fmla="*/ 1442 h 1888"/>
                  <a:gd name="T36" fmla="*/ 3938 w 4040"/>
                  <a:gd name="T37" fmla="*/ 1242 h 1888"/>
                  <a:gd name="T38" fmla="*/ 4034 w 4040"/>
                  <a:gd name="T39" fmla="*/ 1022 h 1888"/>
                  <a:gd name="T40" fmla="*/ 4014 w 4040"/>
                  <a:gd name="T41" fmla="*/ 790 h 1888"/>
                  <a:gd name="T42" fmla="*/ 3882 w 4040"/>
                  <a:gd name="T43" fmla="*/ 576 h 1888"/>
                  <a:gd name="T44" fmla="*/ 3650 w 4040"/>
                  <a:gd name="T45" fmla="*/ 386 h 1888"/>
                  <a:gd name="T46" fmla="*/ 3334 w 4040"/>
                  <a:gd name="T47" fmla="*/ 228 h 1888"/>
                  <a:gd name="T48" fmla="*/ 2948 w 4040"/>
                  <a:gd name="T49" fmla="*/ 106 h 1888"/>
                  <a:gd name="T50" fmla="*/ 2506 w 4040"/>
                  <a:gd name="T51" fmla="*/ 28 h 1888"/>
                  <a:gd name="T52" fmla="*/ 2020 w 4040"/>
                  <a:gd name="T53" fmla="*/ 0 h 1888"/>
                  <a:gd name="T54" fmla="*/ 1606 w 4040"/>
                  <a:gd name="T55" fmla="*/ 1736 h 1888"/>
                  <a:gd name="T56" fmla="*/ 1164 w 4040"/>
                  <a:gd name="T57" fmla="*/ 1678 h 1888"/>
                  <a:gd name="T58" fmla="*/ 776 w 4040"/>
                  <a:gd name="T59" fmla="*/ 1576 h 1888"/>
                  <a:gd name="T60" fmla="*/ 458 w 4040"/>
                  <a:gd name="T61" fmla="*/ 1436 h 1888"/>
                  <a:gd name="T62" fmla="*/ 224 w 4040"/>
                  <a:gd name="T63" fmla="*/ 1266 h 1888"/>
                  <a:gd name="T64" fmla="*/ 88 w 4040"/>
                  <a:gd name="T65" fmla="*/ 1074 h 1888"/>
                  <a:gd name="T66" fmla="*/ 68 w 4040"/>
                  <a:gd name="T67" fmla="*/ 864 h 1888"/>
                  <a:gd name="T68" fmla="*/ 166 w 4040"/>
                  <a:gd name="T69" fmla="*/ 664 h 1888"/>
                  <a:gd name="T70" fmla="*/ 370 w 4040"/>
                  <a:gd name="T71" fmla="*/ 486 h 1888"/>
                  <a:gd name="T72" fmla="*/ 662 w 4040"/>
                  <a:gd name="T73" fmla="*/ 336 h 1888"/>
                  <a:gd name="T74" fmla="*/ 1028 w 4040"/>
                  <a:gd name="T75" fmla="*/ 222 h 1888"/>
                  <a:gd name="T76" fmla="*/ 1454 w 4040"/>
                  <a:gd name="T77" fmla="*/ 148 h 1888"/>
                  <a:gd name="T78" fmla="*/ 1922 w 4040"/>
                  <a:gd name="T79" fmla="*/ 120 h 1888"/>
                  <a:gd name="T80" fmla="*/ 2392 w 4040"/>
                  <a:gd name="T81" fmla="*/ 148 h 1888"/>
                  <a:gd name="T82" fmla="*/ 2818 w 4040"/>
                  <a:gd name="T83" fmla="*/ 222 h 1888"/>
                  <a:gd name="T84" fmla="*/ 3184 w 4040"/>
                  <a:gd name="T85" fmla="*/ 336 h 1888"/>
                  <a:gd name="T86" fmla="*/ 3476 w 4040"/>
                  <a:gd name="T87" fmla="*/ 486 h 1888"/>
                  <a:gd name="T88" fmla="*/ 3680 w 4040"/>
                  <a:gd name="T89" fmla="*/ 664 h 1888"/>
                  <a:gd name="T90" fmla="*/ 3778 w 4040"/>
                  <a:gd name="T91" fmla="*/ 864 h 1888"/>
                  <a:gd name="T92" fmla="*/ 3758 w 4040"/>
                  <a:gd name="T93" fmla="*/ 1074 h 1888"/>
                  <a:gd name="T94" fmla="*/ 3622 w 4040"/>
                  <a:gd name="T95" fmla="*/ 1266 h 1888"/>
                  <a:gd name="T96" fmla="*/ 3388 w 4040"/>
                  <a:gd name="T97" fmla="*/ 1436 h 1888"/>
                  <a:gd name="T98" fmla="*/ 3070 w 4040"/>
                  <a:gd name="T99" fmla="*/ 1576 h 1888"/>
                  <a:gd name="T100" fmla="*/ 2682 w 4040"/>
                  <a:gd name="T101" fmla="*/ 1678 h 1888"/>
                  <a:gd name="T102" fmla="*/ 2240 w 4040"/>
                  <a:gd name="T103" fmla="*/ 1736 h 1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40" h="1888">
                    <a:moveTo>
                      <a:pt x="2020" y="0"/>
                    </a:moveTo>
                    <a:lnTo>
                      <a:pt x="1854" y="4"/>
                    </a:lnTo>
                    <a:lnTo>
                      <a:pt x="1692" y="12"/>
                    </a:lnTo>
                    <a:lnTo>
                      <a:pt x="1534" y="28"/>
                    </a:lnTo>
                    <a:lnTo>
                      <a:pt x="1382" y="48"/>
                    </a:lnTo>
                    <a:lnTo>
                      <a:pt x="1234" y="74"/>
                    </a:lnTo>
                    <a:lnTo>
                      <a:pt x="1092" y="106"/>
                    </a:lnTo>
                    <a:lnTo>
                      <a:pt x="956" y="142"/>
                    </a:lnTo>
                    <a:lnTo>
                      <a:pt x="828" y="182"/>
                    </a:lnTo>
                    <a:lnTo>
                      <a:pt x="706" y="228"/>
                    </a:lnTo>
                    <a:lnTo>
                      <a:pt x="592" y="276"/>
                    </a:lnTo>
                    <a:lnTo>
                      <a:pt x="486" y="330"/>
                    </a:lnTo>
                    <a:lnTo>
                      <a:pt x="390" y="386"/>
                    </a:lnTo>
                    <a:lnTo>
                      <a:pt x="302" y="446"/>
                    </a:lnTo>
                    <a:lnTo>
                      <a:pt x="226" y="510"/>
                    </a:lnTo>
                    <a:lnTo>
                      <a:pt x="158" y="576"/>
                    </a:lnTo>
                    <a:lnTo>
                      <a:pt x="102" y="646"/>
                    </a:lnTo>
                    <a:lnTo>
                      <a:pt x="58" y="718"/>
                    </a:lnTo>
                    <a:lnTo>
                      <a:pt x="26" y="790"/>
                    </a:lnTo>
                    <a:lnTo>
                      <a:pt x="6" y="866"/>
                    </a:lnTo>
                    <a:lnTo>
                      <a:pt x="0" y="944"/>
                    </a:lnTo>
                    <a:lnTo>
                      <a:pt x="6" y="1022"/>
                    </a:lnTo>
                    <a:lnTo>
                      <a:pt x="26" y="1098"/>
                    </a:lnTo>
                    <a:lnTo>
                      <a:pt x="58" y="1170"/>
                    </a:lnTo>
                    <a:lnTo>
                      <a:pt x="102" y="1242"/>
                    </a:lnTo>
                    <a:lnTo>
                      <a:pt x="158" y="1312"/>
                    </a:lnTo>
                    <a:lnTo>
                      <a:pt x="226" y="1378"/>
                    </a:lnTo>
                    <a:lnTo>
                      <a:pt x="302" y="1442"/>
                    </a:lnTo>
                    <a:lnTo>
                      <a:pt x="390" y="1502"/>
                    </a:lnTo>
                    <a:lnTo>
                      <a:pt x="486" y="1558"/>
                    </a:lnTo>
                    <a:lnTo>
                      <a:pt x="592" y="1612"/>
                    </a:lnTo>
                    <a:lnTo>
                      <a:pt x="706" y="1660"/>
                    </a:lnTo>
                    <a:lnTo>
                      <a:pt x="828" y="1706"/>
                    </a:lnTo>
                    <a:lnTo>
                      <a:pt x="956" y="1746"/>
                    </a:lnTo>
                    <a:lnTo>
                      <a:pt x="1092" y="1782"/>
                    </a:lnTo>
                    <a:lnTo>
                      <a:pt x="1234" y="1814"/>
                    </a:lnTo>
                    <a:lnTo>
                      <a:pt x="1382" y="1840"/>
                    </a:lnTo>
                    <a:lnTo>
                      <a:pt x="1534" y="1860"/>
                    </a:lnTo>
                    <a:lnTo>
                      <a:pt x="1692" y="1876"/>
                    </a:lnTo>
                    <a:lnTo>
                      <a:pt x="1854" y="1884"/>
                    </a:lnTo>
                    <a:lnTo>
                      <a:pt x="2020" y="1888"/>
                    </a:lnTo>
                    <a:lnTo>
                      <a:pt x="2186" y="1884"/>
                    </a:lnTo>
                    <a:lnTo>
                      <a:pt x="2348" y="1876"/>
                    </a:lnTo>
                    <a:lnTo>
                      <a:pt x="2506" y="1860"/>
                    </a:lnTo>
                    <a:lnTo>
                      <a:pt x="2658" y="1840"/>
                    </a:lnTo>
                    <a:lnTo>
                      <a:pt x="2806" y="1814"/>
                    </a:lnTo>
                    <a:lnTo>
                      <a:pt x="2948" y="1782"/>
                    </a:lnTo>
                    <a:lnTo>
                      <a:pt x="3084" y="1746"/>
                    </a:lnTo>
                    <a:lnTo>
                      <a:pt x="3212" y="1706"/>
                    </a:lnTo>
                    <a:lnTo>
                      <a:pt x="3334" y="1660"/>
                    </a:lnTo>
                    <a:lnTo>
                      <a:pt x="3448" y="1612"/>
                    </a:lnTo>
                    <a:lnTo>
                      <a:pt x="3554" y="1558"/>
                    </a:lnTo>
                    <a:lnTo>
                      <a:pt x="3650" y="1502"/>
                    </a:lnTo>
                    <a:lnTo>
                      <a:pt x="3738" y="1442"/>
                    </a:lnTo>
                    <a:lnTo>
                      <a:pt x="3814" y="1378"/>
                    </a:lnTo>
                    <a:lnTo>
                      <a:pt x="3882" y="1312"/>
                    </a:lnTo>
                    <a:lnTo>
                      <a:pt x="3938" y="1242"/>
                    </a:lnTo>
                    <a:lnTo>
                      <a:pt x="3982" y="1170"/>
                    </a:lnTo>
                    <a:lnTo>
                      <a:pt x="4014" y="1098"/>
                    </a:lnTo>
                    <a:lnTo>
                      <a:pt x="4034" y="1022"/>
                    </a:lnTo>
                    <a:lnTo>
                      <a:pt x="4040" y="944"/>
                    </a:lnTo>
                    <a:lnTo>
                      <a:pt x="4034" y="866"/>
                    </a:lnTo>
                    <a:lnTo>
                      <a:pt x="4014" y="790"/>
                    </a:lnTo>
                    <a:lnTo>
                      <a:pt x="3982" y="718"/>
                    </a:lnTo>
                    <a:lnTo>
                      <a:pt x="3938" y="646"/>
                    </a:lnTo>
                    <a:lnTo>
                      <a:pt x="3882" y="576"/>
                    </a:lnTo>
                    <a:lnTo>
                      <a:pt x="3814" y="510"/>
                    </a:lnTo>
                    <a:lnTo>
                      <a:pt x="3738" y="446"/>
                    </a:lnTo>
                    <a:lnTo>
                      <a:pt x="3650" y="386"/>
                    </a:lnTo>
                    <a:lnTo>
                      <a:pt x="3554" y="330"/>
                    </a:lnTo>
                    <a:lnTo>
                      <a:pt x="3448" y="276"/>
                    </a:lnTo>
                    <a:lnTo>
                      <a:pt x="3334" y="228"/>
                    </a:lnTo>
                    <a:lnTo>
                      <a:pt x="3212" y="182"/>
                    </a:lnTo>
                    <a:lnTo>
                      <a:pt x="3084" y="142"/>
                    </a:lnTo>
                    <a:lnTo>
                      <a:pt x="2948" y="106"/>
                    </a:lnTo>
                    <a:lnTo>
                      <a:pt x="2806" y="74"/>
                    </a:lnTo>
                    <a:lnTo>
                      <a:pt x="2658" y="48"/>
                    </a:lnTo>
                    <a:lnTo>
                      <a:pt x="2506" y="28"/>
                    </a:lnTo>
                    <a:lnTo>
                      <a:pt x="2348" y="12"/>
                    </a:lnTo>
                    <a:lnTo>
                      <a:pt x="2186" y="4"/>
                    </a:lnTo>
                    <a:lnTo>
                      <a:pt x="2020" y="0"/>
                    </a:lnTo>
                    <a:close/>
                    <a:moveTo>
                      <a:pt x="1922" y="1748"/>
                    </a:moveTo>
                    <a:lnTo>
                      <a:pt x="1762" y="1746"/>
                    </a:lnTo>
                    <a:lnTo>
                      <a:pt x="1606" y="1736"/>
                    </a:lnTo>
                    <a:lnTo>
                      <a:pt x="1454" y="1722"/>
                    </a:lnTo>
                    <a:lnTo>
                      <a:pt x="1306" y="1702"/>
                    </a:lnTo>
                    <a:lnTo>
                      <a:pt x="1164" y="1678"/>
                    </a:lnTo>
                    <a:lnTo>
                      <a:pt x="1028" y="1648"/>
                    </a:lnTo>
                    <a:lnTo>
                      <a:pt x="898" y="1614"/>
                    </a:lnTo>
                    <a:lnTo>
                      <a:pt x="776" y="1576"/>
                    </a:lnTo>
                    <a:lnTo>
                      <a:pt x="662" y="1532"/>
                    </a:lnTo>
                    <a:lnTo>
                      <a:pt x="554" y="1486"/>
                    </a:lnTo>
                    <a:lnTo>
                      <a:pt x="458" y="1436"/>
                    </a:lnTo>
                    <a:lnTo>
                      <a:pt x="370" y="1382"/>
                    </a:lnTo>
                    <a:lnTo>
                      <a:pt x="292" y="1326"/>
                    </a:lnTo>
                    <a:lnTo>
                      <a:pt x="224" y="1266"/>
                    </a:lnTo>
                    <a:lnTo>
                      <a:pt x="166" y="1204"/>
                    </a:lnTo>
                    <a:lnTo>
                      <a:pt x="122" y="1140"/>
                    </a:lnTo>
                    <a:lnTo>
                      <a:pt x="88" y="1074"/>
                    </a:lnTo>
                    <a:lnTo>
                      <a:pt x="68" y="1004"/>
                    </a:lnTo>
                    <a:lnTo>
                      <a:pt x="62" y="934"/>
                    </a:lnTo>
                    <a:lnTo>
                      <a:pt x="68" y="864"/>
                    </a:lnTo>
                    <a:lnTo>
                      <a:pt x="88" y="796"/>
                    </a:lnTo>
                    <a:lnTo>
                      <a:pt x="122" y="730"/>
                    </a:lnTo>
                    <a:lnTo>
                      <a:pt x="166" y="664"/>
                    </a:lnTo>
                    <a:lnTo>
                      <a:pt x="224" y="602"/>
                    </a:lnTo>
                    <a:lnTo>
                      <a:pt x="292" y="544"/>
                    </a:lnTo>
                    <a:lnTo>
                      <a:pt x="370" y="486"/>
                    </a:lnTo>
                    <a:lnTo>
                      <a:pt x="458" y="434"/>
                    </a:lnTo>
                    <a:lnTo>
                      <a:pt x="554" y="382"/>
                    </a:lnTo>
                    <a:lnTo>
                      <a:pt x="662" y="336"/>
                    </a:lnTo>
                    <a:lnTo>
                      <a:pt x="776" y="294"/>
                    </a:lnTo>
                    <a:lnTo>
                      <a:pt x="898" y="256"/>
                    </a:lnTo>
                    <a:lnTo>
                      <a:pt x="1028" y="222"/>
                    </a:lnTo>
                    <a:lnTo>
                      <a:pt x="1164" y="192"/>
                    </a:lnTo>
                    <a:lnTo>
                      <a:pt x="1306" y="166"/>
                    </a:lnTo>
                    <a:lnTo>
                      <a:pt x="1454" y="148"/>
                    </a:lnTo>
                    <a:lnTo>
                      <a:pt x="1606" y="132"/>
                    </a:lnTo>
                    <a:lnTo>
                      <a:pt x="1762" y="124"/>
                    </a:lnTo>
                    <a:lnTo>
                      <a:pt x="1922" y="120"/>
                    </a:lnTo>
                    <a:lnTo>
                      <a:pt x="2084" y="124"/>
                    </a:lnTo>
                    <a:lnTo>
                      <a:pt x="2240" y="132"/>
                    </a:lnTo>
                    <a:lnTo>
                      <a:pt x="2392" y="148"/>
                    </a:lnTo>
                    <a:lnTo>
                      <a:pt x="2540" y="166"/>
                    </a:lnTo>
                    <a:lnTo>
                      <a:pt x="2682" y="192"/>
                    </a:lnTo>
                    <a:lnTo>
                      <a:pt x="2818" y="222"/>
                    </a:lnTo>
                    <a:lnTo>
                      <a:pt x="2948" y="256"/>
                    </a:lnTo>
                    <a:lnTo>
                      <a:pt x="3070" y="294"/>
                    </a:lnTo>
                    <a:lnTo>
                      <a:pt x="3184" y="336"/>
                    </a:lnTo>
                    <a:lnTo>
                      <a:pt x="3292" y="382"/>
                    </a:lnTo>
                    <a:lnTo>
                      <a:pt x="3388" y="434"/>
                    </a:lnTo>
                    <a:lnTo>
                      <a:pt x="3476" y="486"/>
                    </a:lnTo>
                    <a:lnTo>
                      <a:pt x="3554" y="544"/>
                    </a:lnTo>
                    <a:lnTo>
                      <a:pt x="3622" y="602"/>
                    </a:lnTo>
                    <a:lnTo>
                      <a:pt x="3680" y="664"/>
                    </a:lnTo>
                    <a:lnTo>
                      <a:pt x="3724" y="730"/>
                    </a:lnTo>
                    <a:lnTo>
                      <a:pt x="3758" y="796"/>
                    </a:lnTo>
                    <a:lnTo>
                      <a:pt x="3778" y="864"/>
                    </a:lnTo>
                    <a:lnTo>
                      <a:pt x="3784" y="934"/>
                    </a:lnTo>
                    <a:lnTo>
                      <a:pt x="3778" y="1004"/>
                    </a:lnTo>
                    <a:lnTo>
                      <a:pt x="3758" y="1074"/>
                    </a:lnTo>
                    <a:lnTo>
                      <a:pt x="3724" y="1140"/>
                    </a:lnTo>
                    <a:lnTo>
                      <a:pt x="3680" y="1204"/>
                    </a:lnTo>
                    <a:lnTo>
                      <a:pt x="3622" y="1266"/>
                    </a:lnTo>
                    <a:lnTo>
                      <a:pt x="3554" y="1326"/>
                    </a:lnTo>
                    <a:lnTo>
                      <a:pt x="3476" y="1382"/>
                    </a:lnTo>
                    <a:lnTo>
                      <a:pt x="3388" y="1436"/>
                    </a:lnTo>
                    <a:lnTo>
                      <a:pt x="3292" y="1486"/>
                    </a:lnTo>
                    <a:lnTo>
                      <a:pt x="3184" y="1532"/>
                    </a:lnTo>
                    <a:lnTo>
                      <a:pt x="3070" y="1576"/>
                    </a:lnTo>
                    <a:lnTo>
                      <a:pt x="2948" y="1614"/>
                    </a:lnTo>
                    <a:lnTo>
                      <a:pt x="2818" y="1648"/>
                    </a:lnTo>
                    <a:lnTo>
                      <a:pt x="2682" y="1678"/>
                    </a:lnTo>
                    <a:lnTo>
                      <a:pt x="2540" y="1702"/>
                    </a:lnTo>
                    <a:lnTo>
                      <a:pt x="2392" y="1722"/>
                    </a:lnTo>
                    <a:lnTo>
                      <a:pt x="2240" y="1736"/>
                    </a:lnTo>
                    <a:lnTo>
                      <a:pt x="2084" y="1746"/>
                    </a:lnTo>
                    <a:lnTo>
                      <a:pt x="1922" y="174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42353"/>
                      <a:invGamma/>
                      <a:alpha val="36000"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7C16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" name="Oval 5"/>
              <p:cNvSpPr>
                <a:spLocks noChangeArrowheads="1"/>
              </p:cNvSpPr>
              <p:nvPr/>
            </p:nvSpPr>
            <p:spPr bwMode="gray">
              <a:xfrm rot="-1543677">
                <a:off x="2784" y="1680"/>
                <a:ext cx="67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84A5C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0" name="Oval 6"/>
              <p:cNvSpPr>
                <a:spLocks noChangeArrowheads="1"/>
              </p:cNvSpPr>
              <p:nvPr/>
            </p:nvSpPr>
            <p:spPr bwMode="gray">
              <a:xfrm rot="-1543677">
                <a:off x="4416" y="1824"/>
                <a:ext cx="67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84A5C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" name="Oval 7"/>
              <p:cNvSpPr>
                <a:spLocks noChangeArrowheads="1"/>
              </p:cNvSpPr>
              <p:nvPr/>
            </p:nvSpPr>
            <p:spPr bwMode="gray">
              <a:xfrm rot="-1543677">
                <a:off x="1872" y="3456"/>
                <a:ext cx="67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84A5C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2" name="Oval 8"/>
              <p:cNvSpPr>
                <a:spLocks noChangeArrowheads="1"/>
              </p:cNvSpPr>
              <p:nvPr/>
            </p:nvSpPr>
            <p:spPr bwMode="gray">
              <a:xfrm rot="-1543677">
                <a:off x="3456" y="3104"/>
                <a:ext cx="67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84A5C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3" name="Oval 9"/>
              <p:cNvSpPr>
                <a:spLocks noChangeArrowheads="1"/>
              </p:cNvSpPr>
              <p:nvPr/>
            </p:nvSpPr>
            <p:spPr bwMode="gray">
              <a:xfrm rot="-1543677">
                <a:off x="1344" y="2544"/>
                <a:ext cx="672" cy="192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84A5C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4" name="Oval 10"/>
              <p:cNvSpPr>
                <a:spLocks noChangeArrowheads="1"/>
              </p:cNvSpPr>
              <p:nvPr/>
            </p:nvSpPr>
            <p:spPr bwMode="gray">
              <a:xfrm>
                <a:off x="2407" y="1296"/>
                <a:ext cx="720" cy="69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3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rgbClr val="001D3A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55" name="Oval 11"/>
              <p:cNvSpPr>
                <a:spLocks noChangeArrowheads="1"/>
              </p:cNvSpPr>
              <p:nvPr/>
            </p:nvSpPr>
            <p:spPr bwMode="gray">
              <a:xfrm>
                <a:off x="999" y="2126"/>
                <a:ext cx="719" cy="69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3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rgbClr val="001D3A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56" name="Oval 12"/>
              <p:cNvSpPr>
                <a:spLocks noChangeArrowheads="1"/>
              </p:cNvSpPr>
              <p:nvPr/>
            </p:nvSpPr>
            <p:spPr bwMode="gray">
              <a:xfrm>
                <a:off x="1493" y="3050"/>
                <a:ext cx="719" cy="69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3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rgbClr val="001D3A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57" name="Oval 13"/>
              <p:cNvSpPr>
                <a:spLocks noChangeArrowheads="1"/>
              </p:cNvSpPr>
              <p:nvPr/>
            </p:nvSpPr>
            <p:spPr bwMode="gray">
              <a:xfrm>
                <a:off x="3048" y="2707"/>
                <a:ext cx="719" cy="69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3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rgbClr val="001D3A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ko-KR"/>
              </a:p>
            </p:txBody>
          </p:sp>
          <p:sp>
            <p:nvSpPr>
              <p:cNvPr id="58" name="Oval 14"/>
              <p:cNvSpPr>
                <a:spLocks noChangeArrowheads="1"/>
              </p:cNvSpPr>
              <p:nvPr/>
            </p:nvSpPr>
            <p:spPr bwMode="gray">
              <a:xfrm>
                <a:off x="4072" y="1420"/>
                <a:ext cx="680" cy="69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3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rgbClr val="001D3A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ko-KR" altLang="ko-KR" b="1"/>
              </a:p>
            </p:txBody>
          </p:sp>
          <p:sp>
            <p:nvSpPr>
              <p:cNvPr id="64" name="Text Box 20"/>
              <p:cNvSpPr txBox="1">
                <a:spLocks noChangeArrowheads="1"/>
              </p:cNvSpPr>
              <p:nvPr/>
            </p:nvSpPr>
            <p:spPr bwMode="gray">
              <a:xfrm>
                <a:off x="2104" y="2226"/>
                <a:ext cx="1861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ko-KR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민</a:t>
                </a:r>
                <a:r>
                  <a:rPr lang="en-US" altLang="ko-K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·</a:t>
                </a:r>
                <a:r>
                  <a:rPr lang="ko-KR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관 거버넌스 구축</a:t>
                </a:r>
                <a:endParaRPr lang="en-US" altLang="ko-K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p:grp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681" y="1885568"/>
              <a:ext cx="1600200" cy="457200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966" y="5194791"/>
              <a:ext cx="1447800" cy="37147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6988"/>
            <a:stretch/>
          </p:blipFill>
          <p:spPr>
            <a:xfrm>
              <a:off x="1105215" y="3374909"/>
              <a:ext cx="1041887" cy="48445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875" y="2176265"/>
              <a:ext cx="1762125" cy="400050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46" name="Picture 27" descr="구조협회 복사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3049"/>
            <a:stretch/>
          </p:blipFill>
          <p:spPr bwMode="auto">
            <a:xfrm>
              <a:off x="4859804" y="4528361"/>
              <a:ext cx="453236" cy="4349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228554" y="4561166"/>
              <a:ext cx="2088517" cy="385539"/>
            </a:xfrm>
            <a:prstGeom prst="rect">
              <a:avLst/>
            </a:prstGeom>
            <a:noFill/>
            <a:effectLst>
              <a:glow rad="228600">
                <a:schemeClr val="bg1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대한산악구조협회</a:t>
              </a: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96028" y="1956420"/>
            <a:ext cx="9489504" cy="42875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제목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대한산악구조협회 발전을 위한 추진계획</a:t>
            </a:r>
          </a:p>
        </p:txBody>
      </p:sp>
      <p:grpSp>
        <p:nvGrpSpPr>
          <p:cNvPr id="59" name="Group 41"/>
          <p:cNvGrpSpPr>
            <a:grpSpLocks/>
          </p:cNvGrpSpPr>
          <p:nvPr/>
        </p:nvGrpSpPr>
        <p:grpSpPr bwMode="auto">
          <a:xfrm>
            <a:off x="460252" y="1087016"/>
            <a:ext cx="4724400" cy="685800"/>
            <a:chOff x="1296" y="1824"/>
            <a:chExt cx="2976" cy="432"/>
          </a:xfrm>
        </p:grpSpPr>
        <p:sp>
          <p:nvSpPr>
            <p:cNvPr id="60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69804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2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ko-KR" altLang="en-US" b="1" dirty="0" smtClean="0">
                  <a:solidFill>
                    <a:schemeClr val="bg1"/>
                  </a:solidFill>
                  <a:ea typeface="굴림" panose="020B0600000101010101" pitchFamily="50" charset="-127"/>
                </a:rPr>
                <a:t>민</a:t>
              </a:r>
              <a:r>
                <a:rPr lang="en-US" altLang="ko-KR" b="1" dirty="0">
                  <a:solidFill>
                    <a:schemeClr val="bg1"/>
                  </a:solidFill>
                  <a:ea typeface="굴림" panose="020B0600000101010101" pitchFamily="50" charset="-127"/>
                </a:rPr>
                <a:t>·</a:t>
              </a:r>
              <a:r>
                <a:rPr lang="ko-KR" altLang="en-US" b="1" dirty="0">
                  <a:solidFill>
                    <a:schemeClr val="bg1"/>
                  </a:solidFill>
                  <a:ea typeface="굴림" panose="020B0600000101010101" pitchFamily="50" charset="-127"/>
                </a:rPr>
                <a:t>관 거버넌스 구축</a:t>
              </a:r>
              <a:endParaRPr lang="en-US" altLang="ko-KR" b="1" dirty="0">
                <a:solidFill>
                  <a:schemeClr val="bg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63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chemeClr val="bg1"/>
                  </a:solidFill>
                  <a:ea typeface="굴림" panose="020B0600000101010101" pitchFamily="50" charset="-127"/>
                </a:rPr>
                <a:t>1</a:t>
              </a:r>
            </a:p>
          </p:txBody>
        </p:sp>
      </p:grpSp>
      <p:sp>
        <p:nvSpPr>
          <p:cNvPr id="4" name="모서리가 둥근 직사각형 3"/>
          <p:cNvSpPr/>
          <p:nvPr/>
        </p:nvSpPr>
        <p:spPr>
          <a:xfrm>
            <a:off x="952254" y="1988840"/>
            <a:ext cx="7745161" cy="3024336"/>
          </a:xfrm>
          <a:prstGeom prst="roundRect">
            <a:avLst>
              <a:gd name="adj" fmla="val 508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96616" y="1988840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행정안전부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환경부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국립공원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), </a:t>
            </a: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소방방제청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(119),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산림청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대한산악구조협회의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실무자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2~3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인 년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2~4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회 세미나 및 간담회 개최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안행부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국립공원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119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등과 교류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행정안전부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재난긴급대응단 훈련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는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회에 한하여 각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파트별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합동훈련 및 사례발표 세미나로 압축하여 실시하도록 협의</a:t>
            </a:r>
            <a:endParaRPr lang="ko-KR" altLang="en-US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9" y="6176049"/>
            <a:ext cx="1418183" cy="405194"/>
          </a:xfrm>
          <a:prstGeom prst="rect">
            <a:avLst/>
          </a:prstGeom>
          <a:effectLst/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03" y="6202998"/>
            <a:ext cx="1547380" cy="351297"/>
          </a:xfrm>
          <a:prstGeom prst="rect">
            <a:avLst/>
          </a:prstGeom>
          <a:effectLst/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988"/>
          <a:stretch/>
        </p:blipFill>
        <p:spPr>
          <a:xfrm>
            <a:off x="4448944" y="6177300"/>
            <a:ext cx="748516" cy="348044"/>
          </a:xfrm>
          <a:prstGeom prst="rect">
            <a:avLst/>
          </a:prstGeom>
          <a:effectLst/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18" y="6168202"/>
            <a:ext cx="1675269" cy="429838"/>
          </a:xfrm>
          <a:prstGeom prst="rect">
            <a:avLst/>
          </a:prstGeom>
          <a:effectLst/>
        </p:spPr>
      </p:pic>
      <p:grpSp>
        <p:nvGrpSpPr>
          <p:cNvPr id="11" name="그룹 10"/>
          <p:cNvGrpSpPr/>
          <p:nvPr/>
        </p:nvGrpSpPr>
        <p:grpSpPr>
          <a:xfrm>
            <a:off x="6823659" y="6187678"/>
            <a:ext cx="2305805" cy="381937"/>
            <a:chOff x="6823659" y="6207738"/>
            <a:chExt cx="2305805" cy="381937"/>
          </a:xfrm>
        </p:grpSpPr>
        <p:pic>
          <p:nvPicPr>
            <p:cNvPr id="69" name="Picture 27" descr="구조협회 복사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3049"/>
            <a:stretch/>
          </p:blipFill>
          <p:spPr bwMode="auto">
            <a:xfrm>
              <a:off x="6823659" y="6207738"/>
              <a:ext cx="398001" cy="3819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7066563" y="6236546"/>
              <a:ext cx="2062901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대한산악구조협회</a:t>
              </a:r>
              <a:endPara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4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대한산악구조협회 발전을 위한 추진계획</a:t>
            </a:r>
            <a:endParaRPr lang="ko-KR" altLang="en-US" dirty="0"/>
          </a:p>
        </p:txBody>
      </p:sp>
      <p:sp>
        <p:nvSpPr>
          <p:cNvPr id="122" name="AutoShape 47"/>
          <p:cNvSpPr>
            <a:spLocks noChangeArrowheads="1"/>
          </p:cNvSpPr>
          <p:nvPr/>
        </p:nvSpPr>
        <p:spPr bwMode="gray">
          <a:xfrm>
            <a:off x="840928" y="1200375"/>
            <a:ext cx="5048175" cy="4572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" name="AutoShape 48"/>
          <p:cNvSpPr>
            <a:spLocks noChangeArrowheads="1"/>
          </p:cNvSpPr>
          <p:nvPr/>
        </p:nvSpPr>
        <p:spPr bwMode="gray">
          <a:xfrm>
            <a:off x="459929" y="1081312"/>
            <a:ext cx="685800" cy="685801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4" name="Text Box 49"/>
          <p:cNvSpPr txBox="1">
            <a:spLocks noChangeArrowheads="1"/>
          </p:cNvSpPr>
          <p:nvPr/>
        </p:nvSpPr>
        <p:spPr bwMode="gray">
          <a:xfrm>
            <a:off x="1069529" y="1255937"/>
            <a:ext cx="4531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b="1" dirty="0">
                <a:solidFill>
                  <a:schemeClr val="bg1"/>
                </a:solidFill>
                <a:ea typeface="굴림" panose="020B0600000101010101" pitchFamily="50" charset="-127"/>
              </a:rPr>
              <a:t>국제 구조위원회와 실질적 연대 </a:t>
            </a:r>
            <a:r>
              <a:rPr lang="ko-KR" altLang="en-US" b="1" dirty="0" smtClean="0">
                <a:solidFill>
                  <a:schemeClr val="bg1"/>
                </a:solidFill>
                <a:ea typeface="굴림" panose="020B0600000101010101" pitchFamily="50" charset="-127"/>
              </a:rPr>
              <a:t>강화</a:t>
            </a:r>
            <a:endParaRPr lang="en-US" altLang="ko-KR" b="1" dirty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125" name="Text Box 50"/>
          <p:cNvSpPr txBox="1">
            <a:spLocks noChangeArrowheads="1"/>
          </p:cNvSpPr>
          <p:nvPr/>
        </p:nvSpPr>
        <p:spPr bwMode="gray">
          <a:xfrm>
            <a:off x="613917" y="1179737"/>
            <a:ext cx="354013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>
                <a:solidFill>
                  <a:schemeClr val="bg1"/>
                </a:solidFill>
                <a:ea typeface="굴림" panose="020B0600000101010101" pitchFamily="50" charset="-127"/>
              </a:rPr>
              <a:t>2</a:t>
            </a: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952254" y="1988840"/>
            <a:ext cx="7961186" cy="2234420"/>
          </a:xfrm>
          <a:prstGeom prst="roundRect">
            <a:avLst>
              <a:gd name="adj" fmla="val 508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/>
          <p:cNvSpPr txBox="1"/>
          <p:nvPr/>
        </p:nvSpPr>
        <p:spPr>
          <a:xfrm>
            <a:off x="1496615" y="1988840"/>
            <a:ext cx="7416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총회 참석 외 교류훈련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및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정보공유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강화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네팔과  산악구조사례 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발표와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훈련 년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회 실시 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유럽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미국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일본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중국 등과  국제구조세미나를  한국에서 개최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유도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남북 구조교류등반 추진</a:t>
            </a:r>
            <a:endParaRPr lang="ko-KR" altLang="en-US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33" name="Picture 2" descr="C:\Users\JAR\Desktop\2015년\36992c97fcc56743f0c5366208357af4161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60" y="4365104"/>
            <a:ext cx="3010830" cy="2016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28" y="4365104"/>
            <a:ext cx="3027027" cy="2016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365104"/>
            <a:ext cx="3027027" cy="2016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대한산악구조협회 발전을 위한 추진계획</a:t>
            </a:r>
            <a:endParaRPr lang="ko-KR" altLang="en-US" dirty="0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54149" y="1087016"/>
            <a:ext cx="4724400" cy="685800"/>
            <a:chOff x="1296" y="1824"/>
            <a:chExt cx="2976" cy="432"/>
          </a:xfrm>
        </p:grpSpPr>
        <p:sp>
          <p:nvSpPr>
            <p:cNvPr id="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o-KR" altLang="en-US" b="1" dirty="0">
                  <a:solidFill>
                    <a:schemeClr val="bg1"/>
                  </a:solidFill>
                  <a:ea typeface="굴림" panose="020B0600000101010101" pitchFamily="50" charset="-127"/>
                </a:rPr>
                <a:t>기부금 및 후원 </a:t>
              </a:r>
              <a:r>
                <a:rPr lang="ko-KR" altLang="en-US" b="1" dirty="0" smtClean="0">
                  <a:solidFill>
                    <a:schemeClr val="bg1"/>
                  </a:solidFill>
                  <a:ea typeface="굴림" panose="020B0600000101010101" pitchFamily="50" charset="-127"/>
                </a:rPr>
                <a:t>확대</a:t>
              </a:r>
              <a:endParaRPr lang="en-US" altLang="ko-KR" b="1" dirty="0">
                <a:solidFill>
                  <a:schemeClr val="bg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12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>
                  <a:solidFill>
                    <a:schemeClr val="bg1"/>
                  </a:solidFill>
                  <a:ea typeface="굴림" panose="020B0600000101010101" pitchFamily="50" charset="-127"/>
                </a:rPr>
                <a:t>3</a:t>
              </a:r>
            </a:p>
          </p:txBody>
        </p:sp>
      </p:grpSp>
      <p:sp>
        <p:nvSpPr>
          <p:cNvPr id="24" name="모서리가 둥근 직사각형 23"/>
          <p:cNvSpPr/>
          <p:nvPr/>
        </p:nvSpPr>
        <p:spPr>
          <a:xfrm>
            <a:off x="952254" y="1988840"/>
            <a:ext cx="7745161" cy="4015025"/>
          </a:xfrm>
          <a:prstGeom prst="roundRect">
            <a:avLst>
              <a:gd name="adj" fmla="val 508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496616" y="2095103"/>
            <a:ext cx="70567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소액 개인 기부금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(CMS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후원금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모금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기부영수증 처리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700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만원 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x 12</a:t>
            </a:r>
            <a:r>
              <a:rPr lang="ko-KR" altLang="en-US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r>
              <a:rPr lang="en-US" altLang="ko-KR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=8,400</a:t>
            </a:r>
            <a:r>
              <a:rPr lang="ko-KR" altLang="en-US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만원</a:t>
            </a:r>
            <a:endParaRPr lang="en-US" altLang="ko-KR" sz="16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개인 고액 후원자 확대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42950" lvl="2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각종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구조협회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행사초대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및 명예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구조대원증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 발급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대기업과  아웃도어 업체와 연대한 </a:t>
            </a: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후원확대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배낭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신발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의류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기타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후원 업체의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다변화 방안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모색 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다년간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고액 지정기탁금  기업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발굴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52253" y="6029796"/>
            <a:ext cx="7745161" cy="32788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CMS </a:t>
            </a:r>
            <a:r>
              <a:rPr lang="ko-KR" altLang="en-US" sz="1400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란 </a:t>
            </a:r>
            <a:r>
              <a:rPr lang="ko-KR" altLang="en-US" sz="1400" dirty="0" err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입금수수료</a:t>
            </a:r>
            <a:r>
              <a:rPr lang="ko-KR" altLang="en-US" sz="1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없이 단 한 번의 신청으로 </a:t>
            </a:r>
            <a:r>
              <a:rPr lang="ko-KR" altLang="en-US" sz="1400" b="1" i="1" dirty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후원금을 정기적으로 납부할 수 있는 </a:t>
            </a:r>
            <a:r>
              <a:rPr lang="ko-KR" altLang="en-US" sz="1400" b="1" i="1" dirty="0" smtClean="0">
                <a:solidFill>
                  <a:schemeClr val="accent5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시스템</a:t>
            </a:r>
            <a:endParaRPr lang="ko-KR" altLang="en-US" sz="1600" b="1" i="1" dirty="0">
              <a:solidFill>
                <a:schemeClr val="accent5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29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대한산악구조협회 발전을 위한 추진계획</a:t>
            </a:r>
            <a:endParaRPr lang="ko-KR" altLang="en-US" dirty="0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54149" y="1087016"/>
            <a:ext cx="4724400" cy="685800"/>
            <a:chOff x="1296" y="1824"/>
            <a:chExt cx="2976" cy="432"/>
          </a:xfrm>
        </p:grpSpPr>
        <p:sp>
          <p:nvSpPr>
            <p:cNvPr id="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o-KR" altLang="en-US" b="1" dirty="0">
                  <a:solidFill>
                    <a:schemeClr val="bg1"/>
                  </a:solidFill>
                  <a:ea typeface="굴림" panose="020B0600000101010101" pitchFamily="50" charset="-127"/>
                </a:rPr>
                <a:t>기부금 및 후원 </a:t>
              </a:r>
              <a:r>
                <a:rPr lang="ko-KR" altLang="en-US" b="1" dirty="0" smtClean="0">
                  <a:solidFill>
                    <a:schemeClr val="bg1"/>
                  </a:solidFill>
                  <a:ea typeface="굴림" panose="020B0600000101010101" pitchFamily="50" charset="-127"/>
                </a:rPr>
                <a:t>확대</a:t>
              </a:r>
              <a:endParaRPr lang="en-US" altLang="ko-KR" b="1" dirty="0">
                <a:solidFill>
                  <a:schemeClr val="bg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12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>
                  <a:solidFill>
                    <a:schemeClr val="bg1"/>
                  </a:solidFill>
                  <a:ea typeface="굴림" panose="020B0600000101010101" pitchFamily="50" charset="-127"/>
                </a:rPr>
                <a:t>3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915" y="2905214"/>
            <a:ext cx="6752568" cy="33766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616" y="1989644"/>
            <a:ext cx="2781692" cy="880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528" y="3167828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solidFill>
                  <a:schemeClr val="accent5">
                    <a:lumMod val="75000"/>
                  </a:schemeClr>
                </a:solidFill>
              </a:rPr>
              <a:t>정기후원금</a:t>
            </a:r>
            <a:r>
              <a:rPr lang="ko-KR" altLang="en-US" sz="1100" b="1" dirty="0" smtClean="0"/>
              <a:t>은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전액 </a:t>
            </a:r>
            <a:r>
              <a:rPr lang="ko-KR" altLang="en-US" sz="1100" b="1" dirty="0" err="1" smtClean="0">
                <a:solidFill>
                  <a:srgbClr val="FF0000"/>
                </a:solidFill>
              </a:rPr>
              <a:t>기부금영수증발급</a:t>
            </a:r>
            <a:r>
              <a:rPr lang="ko-KR" altLang="en-US" sz="1100" b="1" dirty="0" err="1" smtClean="0"/>
              <a:t>됩니다</a:t>
            </a:r>
            <a:r>
              <a:rPr lang="en-US" altLang="ko-KR" sz="1100" b="1" dirty="0" smtClean="0"/>
              <a:t>.</a:t>
            </a:r>
            <a:endParaRPr lang="ko-KR" altLang="en-US" sz="1100" b="1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3630377" y="365516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00B0F0"/>
                </a:solidFill>
              </a:rPr>
              <a:t>주요</a:t>
            </a:r>
            <a:r>
              <a:rPr lang="ko-KR" altLang="en-US" b="1" dirty="0" smtClean="0"/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후원사업</a:t>
            </a:r>
            <a:endParaRPr lang="ko-KR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4648" y="567228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산악구조활동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4808" y="567228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/>
              <a:t>산악문화</a:t>
            </a:r>
            <a:r>
              <a:rPr lang="ko-KR" altLang="en-US" sz="1200" b="1" dirty="0" smtClean="0"/>
              <a:t> 조성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4968" y="567228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/>
              <a:t>산악사고 예방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5128" y="567228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/>
              <a:t>산악문화</a:t>
            </a:r>
            <a:r>
              <a:rPr lang="ko-KR" altLang="en-US" sz="1200" b="1" dirty="0" smtClean="0"/>
              <a:t> 발전</a:t>
            </a:r>
          </a:p>
        </p:txBody>
      </p:sp>
      <p:graphicFrame>
        <p:nvGraphicFramePr>
          <p:cNvPr id="22" name="차트 21"/>
          <p:cNvGraphicFramePr/>
          <p:nvPr>
            <p:extLst>
              <p:ext uri="{D42A27DB-BD31-4B8C-83A1-F6EECF244321}">
                <p14:modId xmlns:p14="http://schemas.microsoft.com/office/powerpoint/2010/main" val="1891693764"/>
              </p:ext>
            </p:extLst>
          </p:nvPr>
        </p:nvGraphicFramePr>
        <p:xfrm>
          <a:off x="6382654" y="1772816"/>
          <a:ext cx="2568302" cy="209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788236" y="206104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30%</a:t>
            </a:r>
            <a:endParaRPr lang="ko-KR" altLang="en-US" b="1" dirty="0" err="1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3116" y="24299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70%</a:t>
            </a:r>
            <a:endParaRPr lang="ko-KR" altLang="en-US" b="1" dirty="0" err="1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256" y="169322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구조협회</a:t>
            </a:r>
            <a:r>
              <a:rPr lang="ko-KR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발전을 위해 사용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09514" y="2061045"/>
            <a:ext cx="1553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각대에</a:t>
            </a:r>
            <a:r>
              <a:rPr lang="ko-KR" altLang="en-US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환원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05" y="4393322"/>
            <a:ext cx="1116000" cy="1116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81" y="4393322"/>
            <a:ext cx="1116000" cy="1116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67" y="4393322"/>
            <a:ext cx="1116000" cy="1116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43" y="4393322"/>
            <a:ext cx="1116000" cy="1116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2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대한산악구조협회 발전을 위한 추진계획</a:t>
            </a:r>
            <a:endParaRPr lang="ko-KR" altLang="en-US" dirty="0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54149" y="1087016"/>
            <a:ext cx="4724400" cy="685800"/>
            <a:chOff x="1296" y="1824"/>
            <a:chExt cx="2976" cy="432"/>
          </a:xfrm>
        </p:grpSpPr>
        <p:sp>
          <p:nvSpPr>
            <p:cNvPr id="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o-KR" altLang="en-US" b="1" dirty="0">
                  <a:solidFill>
                    <a:schemeClr val="bg1"/>
                  </a:solidFill>
                  <a:ea typeface="굴림" panose="020B0600000101010101" pitchFamily="50" charset="-127"/>
                </a:rPr>
                <a:t>기부금 및 후원 </a:t>
              </a:r>
              <a:r>
                <a:rPr lang="ko-KR" altLang="en-US" b="1" dirty="0" smtClean="0">
                  <a:solidFill>
                    <a:schemeClr val="bg1"/>
                  </a:solidFill>
                  <a:ea typeface="굴림" panose="020B0600000101010101" pitchFamily="50" charset="-127"/>
                </a:rPr>
                <a:t>확대</a:t>
              </a:r>
              <a:endParaRPr lang="en-US" altLang="ko-KR" b="1" dirty="0">
                <a:solidFill>
                  <a:schemeClr val="bg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12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dirty="0">
                  <a:solidFill>
                    <a:schemeClr val="bg1"/>
                  </a:solidFill>
                  <a:ea typeface="굴림" panose="020B0600000101010101" pitchFamily="50" charset="-127"/>
                </a:rPr>
                <a:t>3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000672" y="235952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후원업체</a:t>
            </a:r>
            <a:r>
              <a:rPr lang="ko-KR" altLang="en-US" sz="2400" b="1" dirty="0" smtClean="0"/>
              <a:t>를 통한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다년간의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MOU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체결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591" y="2852936"/>
            <a:ext cx="7711942" cy="3257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6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390900"/>
            <a:ext cx="5238750" cy="34671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대한산악구조협회 발전을 위한 추진계획</a:t>
            </a:r>
            <a:endParaRPr lang="ko-KR" altLang="en-US" dirty="0"/>
          </a:p>
        </p:txBody>
      </p:sp>
      <p:sp>
        <p:nvSpPr>
          <p:cNvPr id="122" name="AutoShape 47"/>
          <p:cNvSpPr>
            <a:spLocks noChangeArrowheads="1"/>
          </p:cNvSpPr>
          <p:nvPr/>
        </p:nvSpPr>
        <p:spPr bwMode="gray">
          <a:xfrm>
            <a:off x="840928" y="1200375"/>
            <a:ext cx="5336208" cy="4572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3" name="AutoShape 48"/>
          <p:cNvSpPr>
            <a:spLocks noChangeArrowheads="1"/>
          </p:cNvSpPr>
          <p:nvPr/>
        </p:nvSpPr>
        <p:spPr bwMode="gray">
          <a:xfrm>
            <a:off x="459929" y="1081312"/>
            <a:ext cx="685800" cy="685801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4" name="Text Box 49"/>
          <p:cNvSpPr txBox="1">
            <a:spLocks noChangeArrowheads="1"/>
          </p:cNvSpPr>
          <p:nvPr/>
        </p:nvSpPr>
        <p:spPr bwMode="gray">
          <a:xfrm>
            <a:off x="1069529" y="1255937"/>
            <a:ext cx="5107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ko-KR" altLang="en-US" b="1" dirty="0">
                <a:solidFill>
                  <a:schemeClr val="bg1"/>
                </a:solidFill>
                <a:ea typeface="굴림" panose="020B0600000101010101" pitchFamily="50" charset="-127"/>
              </a:rPr>
              <a:t>대한산악구조협회 </a:t>
            </a:r>
            <a:r>
              <a:rPr lang="ko-KR" altLang="en-US" b="1" dirty="0" err="1">
                <a:solidFill>
                  <a:schemeClr val="bg1"/>
                </a:solidFill>
                <a:ea typeface="굴림" panose="020B0600000101010101" pitchFamily="50" charset="-127"/>
              </a:rPr>
              <a:t>센터건립</a:t>
            </a:r>
            <a:r>
              <a:rPr lang="ko-KR" altLang="en-US" b="1" dirty="0">
                <a:solidFill>
                  <a:schemeClr val="bg1"/>
                </a:solidFill>
                <a:ea typeface="굴림" panose="020B0600000101010101" pitchFamily="50" charset="-127"/>
              </a:rPr>
              <a:t> 및 사무처 강화</a:t>
            </a:r>
            <a:endParaRPr lang="en-US" altLang="ko-KR" b="1" dirty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125" name="Text Box 50"/>
          <p:cNvSpPr txBox="1">
            <a:spLocks noChangeArrowheads="1"/>
          </p:cNvSpPr>
          <p:nvPr/>
        </p:nvSpPr>
        <p:spPr bwMode="gray">
          <a:xfrm>
            <a:off x="613631" y="1179737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2457" dir="984327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 dirty="0" smtClean="0">
                <a:solidFill>
                  <a:schemeClr val="bg1"/>
                </a:solidFill>
                <a:ea typeface="굴림" panose="020B0600000101010101" pitchFamily="50" charset="-127"/>
              </a:rPr>
              <a:t>4</a:t>
            </a:r>
            <a:endParaRPr lang="en-US" altLang="ko-KR" sz="2400" dirty="0">
              <a:solidFill>
                <a:schemeClr val="bg1"/>
              </a:solidFill>
              <a:ea typeface="굴림" panose="020B0600000101010101" pitchFamily="50" charset="-127"/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952254" y="1988840"/>
            <a:ext cx="7745161" cy="2952328"/>
          </a:xfrm>
          <a:prstGeom prst="roundRect">
            <a:avLst>
              <a:gd name="adj" fmla="val 5087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/>
          <p:cNvSpPr txBox="1"/>
          <p:nvPr/>
        </p:nvSpPr>
        <p:spPr>
          <a:xfrm>
            <a:off x="1496616" y="1988840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사무처 운영 및 직원채용을 위해 노력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운영비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관리비 기타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) 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대한산악구조협회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센터 건립을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위해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노력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청소년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교육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민관의 교육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국제적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교류</a:t>
            </a:r>
            <a:endParaRPr lang="en-US" altLang="ko-KR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국제규모  인공암장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사무실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세미나실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회의실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대원대기실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화장실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식당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숙소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창고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캠핑장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</a:rPr>
              <a:t>주차장 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확보</a:t>
            </a:r>
            <a:endParaRPr lang="ko-KR" altLang="en-US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1" name="Picture 2" descr="E:\Users\CIB\Desktop\Desktop\산악구조협회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6381328"/>
            <a:ext cx="1534741" cy="2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b="1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428</Words>
  <Application>Microsoft Office PowerPoint</Application>
  <PresentationFormat>A4 용지(210x297mm)</PresentationFormat>
  <Paragraphs>89</Paragraphs>
  <Slides>12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HY견고딕</vt:lpstr>
      <vt:lpstr>HY헤드라인M</vt:lpstr>
      <vt:lpstr>굴림</vt:lpstr>
      <vt:lpstr>맑은 고딕</vt:lpstr>
      <vt:lpstr>Arial</vt:lpstr>
      <vt:lpstr>Wingdings</vt:lpstr>
      <vt:lpstr>디자인 사용자 지정</vt:lpstr>
      <vt:lpstr>PowerPoint 프레젠테이션</vt:lpstr>
      <vt:lpstr>대한산악구조협회 대외위원회</vt:lpstr>
      <vt:lpstr>대한산악구조협회 발전을 위한 추진계획</vt:lpstr>
      <vt:lpstr>대한산악구조협회 발전을 위한 추진계획</vt:lpstr>
      <vt:lpstr>대한산악구조협회 발전을 위한 추진계획</vt:lpstr>
      <vt:lpstr>대한산악구조협회 발전을 위한 추진계획</vt:lpstr>
      <vt:lpstr>대한산악구조협회 발전을 위한 추진계획</vt:lpstr>
      <vt:lpstr>대한산악구조협회 발전을 위한 추진계획</vt:lpstr>
      <vt:lpstr>대한산악구조협회 발전을 위한 추진계획</vt:lpstr>
      <vt:lpstr>대한산악구조협회 발전을 위한 추진계획</vt:lpstr>
      <vt:lpstr>대한산악구조협회 발전을 위한 추진계획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TITLE SLIDE</dc:title>
  <dc:creator>강석범</dc:creator>
  <cp:lastModifiedBy>mana</cp:lastModifiedBy>
  <cp:revision>765</cp:revision>
  <cp:lastPrinted>2017-02-20T04:29:16Z</cp:lastPrinted>
  <dcterms:created xsi:type="dcterms:W3CDTF">2010-05-07T02:21:04Z</dcterms:created>
  <dcterms:modified xsi:type="dcterms:W3CDTF">2018-03-10T12:02:19Z</dcterms:modified>
</cp:coreProperties>
</file>